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337" r:id="rId3"/>
    <p:sldId id="352" r:id="rId4"/>
    <p:sldId id="315" r:id="rId5"/>
    <p:sldId id="313" r:id="rId6"/>
    <p:sldId id="317" r:id="rId7"/>
    <p:sldId id="318" r:id="rId8"/>
    <p:sldId id="361" r:id="rId9"/>
    <p:sldId id="360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1" r:id="rId19"/>
    <p:sldId id="372" r:id="rId20"/>
    <p:sldId id="375" r:id="rId21"/>
    <p:sldId id="376" r:id="rId22"/>
    <p:sldId id="380" r:id="rId23"/>
    <p:sldId id="388" r:id="rId24"/>
    <p:sldId id="389" r:id="rId25"/>
    <p:sldId id="390" r:id="rId26"/>
    <p:sldId id="399" r:id="rId27"/>
    <p:sldId id="343" r:id="rId28"/>
    <p:sldId id="393" r:id="rId29"/>
    <p:sldId id="394" r:id="rId30"/>
    <p:sldId id="395" r:id="rId31"/>
    <p:sldId id="396" r:id="rId32"/>
    <p:sldId id="397" r:id="rId33"/>
    <p:sldId id="398" r:id="rId34"/>
    <p:sldId id="413" r:id="rId35"/>
    <p:sldId id="414" r:id="rId36"/>
    <p:sldId id="415" r:id="rId37"/>
    <p:sldId id="416" r:id="rId38"/>
    <p:sldId id="417" r:id="rId39"/>
    <p:sldId id="418" r:id="rId40"/>
    <p:sldId id="259" r:id="rId41"/>
    <p:sldId id="435" r:id="rId42"/>
    <p:sldId id="276" r:id="rId43"/>
    <p:sldId id="277" r:id="rId44"/>
    <p:sldId id="279" r:id="rId45"/>
    <p:sldId id="280" r:id="rId46"/>
    <p:sldId id="281" r:id="rId47"/>
    <p:sldId id="282" r:id="rId48"/>
    <p:sldId id="283" r:id="rId49"/>
    <p:sldId id="286" r:id="rId50"/>
    <p:sldId id="290" r:id="rId51"/>
    <p:sldId id="291" r:id="rId52"/>
    <p:sldId id="292" r:id="rId53"/>
    <p:sldId id="293" r:id="rId54"/>
    <p:sldId id="294" r:id="rId55"/>
    <p:sldId id="295" r:id="rId56"/>
    <p:sldId id="419" r:id="rId57"/>
    <p:sldId id="436" r:id="rId58"/>
    <p:sldId id="438" r:id="rId59"/>
    <p:sldId id="437" r:id="rId60"/>
    <p:sldId id="423" r:id="rId61"/>
    <p:sldId id="424" r:id="rId62"/>
    <p:sldId id="426" r:id="rId63"/>
    <p:sldId id="429" r:id="rId64"/>
    <p:sldId id="430" r:id="rId65"/>
    <p:sldId id="391" r:id="rId66"/>
    <p:sldId id="431" r:id="rId67"/>
    <p:sldId id="432" r:id="rId68"/>
    <p:sldId id="433" r:id="rId69"/>
    <p:sldId id="439" r:id="rId70"/>
    <p:sldId id="440" r:id="rId71"/>
    <p:sldId id="441" r:id="rId72"/>
    <p:sldId id="442" r:id="rId73"/>
    <p:sldId id="443" r:id="rId74"/>
    <p:sldId id="444" r:id="rId75"/>
    <p:sldId id="445" r:id="rId76"/>
    <p:sldId id="447" r:id="rId77"/>
    <p:sldId id="449" r:id="rId78"/>
    <p:sldId id="448" r:id="rId79"/>
    <p:sldId id="400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408" r:id="rId88"/>
    <p:sldId id="409" r:id="rId89"/>
    <p:sldId id="410" r:id="rId90"/>
    <p:sldId id="411" r:id="rId91"/>
    <p:sldId id="412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71"/>
    <p:restoredTop sz="94674"/>
  </p:normalViewPr>
  <p:slideViewPr>
    <p:cSldViewPr snapToGrid="0" snapToObjects="1">
      <p:cViewPr varScale="1">
        <p:scale>
          <a:sx n="171" d="100"/>
          <a:sy n="171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02F52-0D48-994B-99B5-DF322757F15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5E84B-3747-B54A-8790-CBF33223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92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highlight</a:t>
            </a:r>
            <a:r>
              <a:rPr lang="en-US" baseline="0" dirty="0" smtClean="0"/>
              <a:t> the issue and complexity of intrusion detection in modern operating systems.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story goes that someone broke into the code repository for one of the key dev teams building the Linux kernel in 2003. An attacker modified a single line of source code and effectively planted a backdoor into the linux OS until the change was luckily detected by the developers.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2410A-2F00-384A-AF76-9BBAFF3B49E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02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7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E04E1-CDC3-FC49-BECC-5BAAF58D0A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40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066C01-18BF-6F4D-9334-C915035FD91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39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E04E1-CDC3-FC49-BECC-5BAAF58D0AF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8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GPOs are native to windows environments, no need of installing third party software of agents. </a:t>
            </a:r>
          </a:p>
          <a:p>
            <a:r>
              <a:rPr lang="en-US" dirty="0" smtClean="0"/>
              <a:t>Although there is latency in application (Requires connectivity/Reboot). GPOs are however a low cost and convenient way to approach large number of windows system populations.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69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GPO is updated to prevent executable and pushed into GPO scope. Action can be repeated as python script works similar to a TSR (Terminate Stay Resident)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Schedule task can be created to automate GPO refresh and even force once new GPOs are pushed from source host.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2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893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926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440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440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8F03-0197-7740-AC4D-0FEAF8A24F6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6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227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836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024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79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4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83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8F03-0197-7740-AC4D-0FEAF8A24F6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35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8F03-0197-7740-AC4D-0FEAF8A24F6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6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8F03-0197-7740-AC4D-0FEAF8A24F6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8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8F03-0197-7740-AC4D-0FEAF8A24F6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4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8F03-0197-7740-AC4D-0FEAF8A24F6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47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8F03-0197-7740-AC4D-0FEAF8A24F6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58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8F03-0197-7740-AC4D-0FEAF8A24F6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8F03-0197-7740-AC4D-0FEAF8A24F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Hunting for an Exploit </a:t>
            </a:r>
          </a:p>
          <a:p>
            <a:pPr lvl="1"/>
            <a:r>
              <a:rPr lang="en-US" dirty="0" err="1" smtClean="0"/>
              <a:t>resp_mime_types</a:t>
            </a:r>
            <a:r>
              <a:rPr lang="en-US" dirty="0" smtClean="0"/>
              <a:t>="application/x-</a:t>
            </a:r>
            <a:r>
              <a:rPr lang="en-US" dirty="0" err="1" smtClean="0"/>
              <a:t>dosexec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resp_mime_types</a:t>
            </a:r>
            <a:r>
              <a:rPr lang="en-US" dirty="0" smtClean="0"/>
              <a:t>="application/java-archive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8F03-0197-7740-AC4D-0FEAF8A24F6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4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Hunting for an Exploit </a:t>
            </a:r>
          </a:p>
          <a:p>
            <a:pPr lvl="1"/>
            <a:r>
              <a:rPr lang="en-US" dirty="0" err="1" smtClean="0"/>
              <a:t>resp_mime_types</a:t>
            </a:r>
            <a:r>
              <a:rPr lang="en-US" dirty="0" smtClean="0"/>
              <a:t>="application/x-</a:t>
            </a:r>
            <a:r>
              <a:rPr lang="en-US" dirty="0" err="1" smtClean="0"/>
              <a:t>dosexec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resp_mime_types</a:t>
            </a:r>
            <a:r>
              <a:rPr lang="en-US" dirty="0" smtClean="0"/>
              <a:t>="application/java-archive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8F03-0197-7740-AC4D-0FEAF8A24F6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2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44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57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71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21" y="47673"/>
            <a:ext cx="9254289" cy="1034497"/>
          </a:xfrm>
        </p:spPr>
        <p:txBody>
          <a:bodyPr/>
          <a:lstStyle>
            <a:lvl1pPr>
              <a:lnSpc>
                <a:spcPct val="90000"/>
              </a:lnSpc>
              <a:defRPr b="0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2207" y="64353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628951" y="1538036"/>
            <a:ext cx="10792831" cy="4525963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31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yclorama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69"/>
          </a:xfrm>
          <a:prstGeom prst="rect">
            <a:avLst/>
          </a:prstGeom>
        </p:spPr>
      </p:pic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839884" y="6384775"/>
            <a:ext cx="514349" cy="342900"/>
          </a:xfrm>
          <a:prstGeom prst="rect">
            <a:avLst/>
          </a:prstGeom>
        </p:spPr>
        <p:txBody>
          <a:bodyPr vert="horz" lIns="81515" tIns="40758" rIns="81515" bIns="40758" rtlCol="0" anchor="ctr"/>
          <a:lstStyle>
            <a:lvl1pPr algn="ctr" defTabSz="1086767" fontAlgn="auto">
              <a:spcBef>
                <a:spcPts val="0"/>
              </a:spcBef>
              <a:spcAft>
                <a:spcPts val="0"/>
              </a:spcAft>
              <a:defRPr sz="1467" smtClean="0">
                <a:solidFill>
                  <a:srgbClr val="C0C0C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B30CCE6-9770-5A43-A55E-C3ADCAED0195}" type="slidenum">
              <a:rPr lang="en-US">
                <a:latin typeface="Calibri"/>
              </a:rPr>
              <a:pPr>
                <a:defRPr/>
              </a:pPr>
              <a:t>‹#›</a:t>
            </a:fld>
            <a:endParaRPr lang="en-US" dirty="0">
              <a:latin typeface="Calibri"/>
            </a:endParaRPr>
          </a:p>
        </p:txBody>
      </p:sp>
      <p:pic>
        <p:nvPicPr>
          <p:cNvPr id="2" name="Picture 1" descr="logo_splunk_1color_K.png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357" y="6500033"/>
            <a:ext cx="941499" cy="2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015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804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5600" y="1240415"/>
            <a:ext cx="11546635" cy="4802495"/>
          </a:xfrm>
          <a:prstGeom prst="rect">
            <a:avLst/>
          </a:prstGeom>
        </p:spPr>
        <p:txBody>
          <a:bodyPr>
            <a:noAutofit/>
          </a:bodyPr>
          <a:lstStyle>
            <a:lvl1pPr marL="300559" indent="-29844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11702" indent="-28785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908028" indent="-228594"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140855" indent="-228594"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369450" indent="-224361"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5600" y="171728"/>
            <a:ext cx="11546635" cy="97170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733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Box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861704" y="2349507"/>
            <a:ext cx="10467456" cy="2276928"/>
          </a:xfrm>
          <a:prstGeom prst="rect">
            <a:avLst/>
          </a:prstGeom>
        </p:spPr>
        <p:txBody>
          <a:bodyPr lIns="411407" tIns="25713" rIns="411407" bIns="25713" anchor="ctr">
            <a:noAutofit/>
          </a:bodyPr>
          <a:lstStyle>
            <a:lvl1pPr marL="0" indent="0" algn="ctr">
              <a:buFontTx/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5524574" y="6356351"/>
            <a:ext cx="1142853" cy="366183"/>
          </a:xfrm>
          <a:prstGeom prst="rect">
            <a:avLst/>
          </a:prstGeom>
        </p:spPr>
        <p:txBody>
          <a:bodyPr/>
          <a:lstStyle/>
          <a:p>
            <a:fld id="{4821D795-FE12-2247-BAA5-F1F065BE8D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AutoShape 2"/>
          <p:cNvSpPr>
            <a:spLocks noChangeArrowheads="1"/>
          </p:cNvSpPr>
          <p:nvPr userDrawn="1"/>
        </p:nvSpPr>
        <p:spPr bwMode="gray">
          <a:xfrm>
            <a:off x="873947" y="1771649"/>
            <a:ext cx="10447904" cy="3514725"/>
          </a:xfrm>
          <a:prstGeom prst="roundRect">
            <a:avLst>
              <a:gd name="adj" fmla="val 9894"/>
            </a:avLst>
          </a:prstGeom>
          <a:gradFill flip="none" rotWithShape="1">
            <a:gsLst>
              <a:gs pos="100000">
                <a:schemeClr val="accent5">
                  <a:lumMod val="50000"/>
                </a:schemeClr>
              </a:gs>
              <a:gs pos="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68568" tIns="34284" rIns="68568" bIns="34284"/>
          <a:lstStyle/>
          <a:p>
            <a:pPr defTabSz="68566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33" kern="0">
              <a:solidFill>
                <a:srgbClr val="FFFFFF"/>
              </a:solidFill>
              <a:latin typeface="Myriad Pro" charset="0"/>
              <a:ea typeface="+mn-ea"/>
              <a:cs typeface="+mn-cs"/>
              <a:sym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30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12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9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1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9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0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6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5FBE9-EE43-B341-B26B-ED3AD9A240A3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7660E-2C02-E146-8504-B56E07B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7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8" r:id="rId16"/>
    <p:sldLayoutId id="214748366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20.png"/><Relationship Id="rId15" Type="http://schemas.openxmlformats.org/officeDocument/2006/relationships/image" Target="../media/image19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20.png"/><Relationship Id="rId15" Type="http://schemas.openxmlformats.org/officeDocument/2006/relationships/image" Target="../media/image19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ka.sourceforge.net/doc.dev/weka/classifiers/trees/RandomForest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1.tiff"/><Relationship Id="rId5" Type="http://schemas.openxmlformats.org/officeDocument/2006/relationships/image" Target="../media/image42.jpg"/><Relationship Id="rId6" Type="http://schemas.openxmlformats.org/officeDocument/2006/relationships/image" Target="../media/image43.jpg"/><Relationship Id="rId7" Type="http://schemas.openxmlformats.org/officeDocument/2006/relationships/image" Target="../media/image44.jpg"/><Relationship Id="rId8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ntagiodump.blogspot.com/" TargetMode="External"/><Relationship Id="rId3" Type="http://schemas.openxmlformats.org/officeDocument/2006/relationships/hyperlink" Target="http://www.dropbox.com/sh/7fo4efxhpenexqp/AADHnRKtL6qdzCdRlPmJpS8Aa/CRIME?dl=0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zadeh/Aktaion" TargetMode="External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zerodayinitiative.com/advisories/ZDI-13-229/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rowdstrike.com/blog/mo-shells-mo-problems-deep-panda-web-shells/" TargetMode="External"/><Relationship Id="rId3" Type="http://schemas.openxmlformats.org/officeDocument/2006/relationships/hyperlink" Target="https://vimeo.com/90687936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10.141.39.2/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7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7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7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Behavioral Intrusion Detection at Scale:  Case Studies in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Joseph Zadeh</a:t>
            </a:r>
          </a:p>
          <a:p>
            <a:r>
              <a:rPr lang="en-US" dirty="0" smtClean="0"/>
              <a:t>Splunk User Behavior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9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2: Find what use cases have highest security impact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04"/>
          <a:stretch/>
        </p:blipFill>
        <p:spPr>
          <a:xfrm>
            <a:off x="1669253" y="1471138"/>
            <a:ext cx="4678815" cy="3521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"/>
          <a:stretch/>
        </p:blipFill>
        <p:spPr>
          <a:xfrm>
            <a:off x="6279888" y="1690688"/>
            <a:ext cx="5912112" cy="5167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647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2: Find what use cases have highest security impact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04"/>
          <a:stretch/>
        </p:blipFill>
        <p:spPr>
          <a:xfrm>
            <a:off x="1669253" y="1471138"/>
            <a:ext cx="4678815" cy="3521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"/>
          <a:stretch/>
        </p:blipFill>
        <p:spPr>
          <a:xfrm>
            <a:off x="6279888" y="1690688"/>
            <a:ext cx="5912112" cy="5167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88" y="1690689"/>
            <a:ext cx="5912112" cy="5167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071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2: Find what use cases have highest security impact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04"/>
          <a:stretch/>
        </p:blipFill>
        <p:spPr>
          <a:xfrm>
            <a:off x="1669253" y="1471138"/>
            <a:ext cx="4678815" cy="3521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"/>
          <a:stretch/>
        </p:blipFill>
        <p:spPr>
          <a:xfrm>
            <a:off x="6279888" y="1690688"/>
            <a:ext cx="5912112" cy="5167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87" y="1690689"/>
            <a:ext cx="5912113" cy="5167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823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3: Decompose the problem into two types of computation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"/>
          <a:stretch/>
        </p:blipFill>
        <p:spPr>
          <a:xfrm>
            <a:off x="1669253" y="1471138"/>
            <a:ext cx="4678815" cy="4444822"/>
          </a:xfrm>
          <a:prstGeom prst="rect">
            <a:avLst/>
          </a:prstGeom>
        </p:spPr>
      </p:pic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b="81995"/>
          <a:stretch/>
        </p:blipFill>
        <p:spPr>
          <a:xfrm>
            <a:off x="6225516" y="1348601"/>
            <a:ext cx="4319934" cy="8404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3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3: Decompose the problem into two types of computation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"/>
          <a:stretch/>
        </p:blipFill>
        <p:spPr>
          <a:xfrm>
            <a:off x="1669253" y="1471138"/>
            <a:ext cx="4678815" cy="4444822"/>
          </a:xfrm>
          <a:prstGeom prst="rect">
            <a:avLst/>
          </a:prstGeom>
        </p:spPr>
      </p:pic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b="81995"/>
          <a:stretch/>
        </p:blipFill>
        <p:spPr>
          <a:xfrm>
            <a:off x="6225516" y="1348601"/>
            <a:ext cx="4319934" cy="8404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18752" y="2350997"/>
            <a:ext cx="46643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Arbitrary User Behavior = Sequential Component + “Un-Ordered” Component</a:t>
            </a:r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68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3: Decompose the problem into two types of computation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"/>
          <a:stretch/>
        </p:blipFill>
        <p:spPr>
          <a:xfrm>
            <a:off x="1669253" y="1471138"/>
            <a:ext cx="4678815" cy="4444822"/>
          </a:xfrm>
          <a:prstGeom prst="rect">
            <a:avLst/>
          </a:prstGeom>
        </p:spPr>
      </p:pic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b="81995"/>
          <a:stretch/>
        </p:blipFill>
        <p:spPr>
          <a:xfrm>
            <a:off x="6225516" y="1348601"/>
            <a:ext cx="4319934" cy="8404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348068" y="2674163"/>
            <a:ext cx="5005732" cy="3502799"/>
          </a:xfrm>
          <a:ln>
            <a:noFill/>
          </a:ln>
        </p:spPr>
        <p:txBody>
          <a:bodyPr numCol="1">
            <a:normAutofit fontScale="70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Examples</a:t>
            </a:r>
          </a:p>
          <a:p>
            <a:r>
              <a:rPr lang="en-US" sz="2600" dirty="0" smtClean="0"/>
              <a:t>Sequential Behaviors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Exploit Chains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Timing Analysis (Periodicity)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Active Directory Sequence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Authentication Graph</a:t>
            </a:r>
          </a:p>
          <a:p>
            <a:r>
              <a:rPr lang="en-US" sz="2600" dirty="0" smtClean="0"/>
              <a:t>Non Sequential Behaviors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Fingerprinting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Grouping Behaviors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Application Counts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Rare file extension counts for Webshell detection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18752" y="2350997"/>
            <a:ext cx="46643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Arbitrary User Behavior = Sequential Component + “Un-Ordered” Component</a:t>
            </a:r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3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3: Decompose the problem into two types of computation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"/>
          <a:stretch/>
        </p:blipFill>
        <p:spPr>
          <a:xfrm>
            <a:off x="1669253" y="1471138"/>
            <a:ext cx="4678815" cy="4444822"/>
          </a:xfrm>
          <a:prstGeom prst="rect">
            <a:avLst/>
          </a:prstGeom>
        </p:spPr>
      </p:pic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b="81995"/>
          <a:stretch/>
        </p:blipFill>
        <p:spPr>
          <a:xfrm>
            <a:off x="6225516" y="1348601"/>
            <a:ext cx="4319934" cy="8404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348068" y="2674162"/>
            <a:ext cx="5005732" cy="4021361"/>
          </a:xfrm>
          <a:ln>
            <a:noFill/>
          </a:ln>
        </p:spPr>
        <p:txBody>
          <a:bodyPr numCol="1">
            <a:normAutofit fontScale="47500" lnSpcReduction="20000"/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4200" dirty="0" smtClean="0"/>
              <a:t>Mapping Behaviors to Computational Paths</a:t>
            </a:r>
          </a:p>
          <a:p>
            <a:r>
              <a:rPr lang="en-US" sz="3800" dirty="0" smtClean="0"/>
              <a:t>Easy to Parallelize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Count()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Average()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Time series()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Local state computations</a:t>
            </a:r>
          </a:p>
          <a:p>
            <a:pPr lvl="2"/>
            <a:r>
              <a:rPr lang="en-US" sz="3600" dirty="0" smtClean="0"/>
              <a:t>Per user/IP/account/…</a:t>
            </a:r>
          </a:p>
          <a:p>
            <a:r>
              <a:rPr lang="en-US" sz="3800" dirty="0" smtClean="0"/>
              <a:t>Hard to Parallelize (NC Complete Complexity)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Rank()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Median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Anything that keeps track of global state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Machine Learning Computations </a:t>
            </a:r>
          </a:p>
          <a:p>
            <a:pPr lvl="3"/>
            <a:r>
              <a:rPr lang="en-US" sz="3000" dirty="0" smtClean="0"/>
              <a:t>Matrix Inversion or</a:t>
            </a:r>
          </a:p>
          <a:p>
            <a:pPr lvl="3"/>
            <a:r>
              <a:rPr lang="en-US" sz="3000" dirty="0" smtClean="0"/>
              <a:t>Stochastic Gradient Descent</a:t>
            </a:r>
            <a:endParaRPr lang="en-US" sz="30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518752" y="2350997"/>
            <a:ext cx="46643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Arbitrary User Behavior = Sequential Component + “Un-Ordered” Component</a:t>
            </a:r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0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3: Optimizing the use of technology for problem complexity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"/>
          <a:stretch/>
        </p:blipFill>
        <p:spPr>
          <a:xfrm>
            <a:off x="1669253" y="1471138"/>
            <a:ext cx="4678815" cy="4444822"/>
          </a:xfrm>
          <a:prstGeom prst="rect">
            <a:avLst/>
          </a:prstGeom>
        </p:spPr>
      </p:pic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b="81995"/>
          <a:stretch/>
        </p:blipFill>
        <p:spPr>
          <a:xfrm>
            <a:off x="6225516" y="1348601"/>
            <a:ext cx="4319934" cy="8404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348068" y="2674162"/>
            <a:ext cx="5005732" cy="4021361"/>
          </a:xfrm>
          <a:ln>
            <a:noFill/>
          </a:ln>
        </p:spPr>
        <p:txBody>
          <a:bodyPr numCol="1">
            <a:normAutofit fontScale="47500" lnSpcReduction="20000"/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4200" dirty="0" smtClean="0"/>
              <a:t>Mapping Behaviors to Computational Paths</a:t>
            </a:r>
          </a:p>
          <a:p>
            <a:r>
              <a:rPr lang="en-US" sz="3800" dirty="0" smtClean="0"/>
              <a:t>Easy to Parallelize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Count()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Average()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Time series()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Local state computations</a:t>
            </a:r>
          </a:p>
          <a:p>
            <a:pPr lvl="2"/>
            <a:r>
              <a:rPr lang="en-US" sz="3600" dirty="0" smtClean="0"/>
              <a:t>Per user/IP/account/…</a:t>
            </a:r>
          </a:p>
          <a:p>
            <a:r>
              <a:rPr lang="en-US" sz="3800" dirty="0" smtClean="0"/>
              <a:t>Hard to Parallelize (NC Complete Complexity)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Rank()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Median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Anything that keeps track of global state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Machine Learning Computations </a:t>
            </a:r>
          </a:p>
          <a:p>
            <a:pPr lvl="3"/>
            <a:r>
              <a:rPr lang="en-US" sz="3000" dirty="0" smtClean="0"/>
              <a:t>Matrix Inversion or</a:t>
            </a:r>
          </a:p>
          <a:p>
            <a:pPr lvl="3"/>
            <a:r>
              <a:rPr lang="en-US" sz="3000" dirty="0" smtClean="0"/>
              <a:t>Stochastic Gradient Descent</a:t>
            </a:r>
            <a:endParaRPr lang="en-US" sz="30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518752" y="2350997"/>
            <a:ext cx="46643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Arbitrary User Behavior = Sequential Component + “Un-Ordered” Component</a:t>
            </a:r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Screen Shot 2015-02-16 at 2.05.2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16231" r="3343"/>
          <a:stretch/>
        </p:blipFill>
        <p:spPr>
          <a:xfrm>
            <a:off x="68860" y="6038497"/>
            <a:ext cx="6661074" cy="6680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3618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4: Build an ML Model for each important sub-behavior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"/>
          <a:stretch/>
        </p:blipFill>
        <p:spPr>
          <a:xfrm>
            <a:off x="1669253" y="1471138"/>
            <a:ext cx="4678815" cy="4444822"/>
          </a:xfrm>
          <a:prstGeom prst="rect">
            <a:avLst/>
          </a:prstGeom>
        </p:spPr>
      </p:pic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b="24141"/>
          <a:stretch/>
        </p:blipFill>
        <p:spPr>
          <a:xfrm>
            <a:off x="6225516" y="1348600"/>
            <a:ext cx="4319934" cy="3540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4: Build an ML Model for each important sub-behavior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"/>
          <a:stretch/>
        </p:blipFill>
        <p:spPr>
          <a:xfrm>
            <a:off x="1669253" y="1471138"/>
            <a:ext cx="4678815" cy="4444822"/>
          </a:xfrm>
          <a:prstGeom prst="rect">
            <a:avLst/>
          </a:prstGeom>
        </p:spPr>
      </p:pic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b="24141"/>
          <a:stretch/>
        </p:blipFill>
        <p:spPr>
          <a:xfrm>
            <a:off x="6225516" y="1348600"/>
            <a:ext cx="4319934" cy="3540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815201" y="5109280"/>
            <a:ext cx="4133237" cy="1613360"/>
            <a:chOff x="1599824" y="2286002"/>
            <a:chExt cx="8954856" cy="403258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491329" y="4321032"/>
              <a:ext cx="0" cy="108680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1745" y="2286002"/>
              <a:ext cx="737226" cy="59634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9824" y="2805277"/>
              <a:ext cx="3345773" cy="250936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13" name="Picture 12" descr="Screen Shot 2016-01-13 at 11.19.40 AM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263" y="5596987"/>
              <a:ext cx="8071417" cy="72159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14" name="Picture 13" descr="Screen Shot 2016-01-13 at 11.25.44 AM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180" y="3031341"/>
              <a:ext cx="5214230" cy="176984"/>
            </a:xfrm>
            <a:prstGeom prst="rect">
              <a:avLst/>
            </a:prstGeom>
          </p:spPr>
        </p:pic>
        <p:pic>
          <p:nvPicPr>
            <p:cNvPr id="15" name="Picture 14" descr="Screen Shot 2016-01-14 at 8.48.42 PM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88" b="14114"/>
            <a:stretch/>
          </p:blipFill>
          <p:spPr>
            <a:xfrm>
              <a:off x="5213180" y="3777243"/>
              <a:ext cx="5341500" cy="353796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945081" y="4774330"/>
            <a:ext cx="500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Each Model can be batch, real-time or hybrid mode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85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Agenda and Research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5:  Operationalize the Model Life Cycle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"/>
          <a:stretch/>
        </p:blipFill>
        <p:spPr>
          <a:xfrm>
            <a:off x="1669253" y="1471138"/>
            <a:ext cx="4678815" cy="4444822"/>
          </a:xfrm>
          <a:prstGeom prst="rect">
            <a:avLst/>
          </a:prstGeom>
        </p:spPr>
      </p:pic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/>
          <a:stretch/>
        </p:blipFill>
        <p:spPr>
          <a:xfrm>
            <a:off x="6225516" y="1348600"/>
            <a:ext cx="4319934" cy="4667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5:  Operationalize the Model Life Cycle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"/>
          <a:stretch/>
        </p:blipFill>
        <p:spPr>
          <a:xfrm>
            <a:off x="1669253" y="1471138"/>
            <a:ext cx="4678815" cy="4444822"/>
          </a:xfrm>
          <a:prstGeom prst="rect">
            <a:avLst/>
          </a:prstGeom>
        </p:spPr>
      </p:pic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/>
          <a:stretch/>
        </p:blipFill>
        <p:spPr>
          <a:xfrm>
            <a:off x="6225516" y="1348600"/>
            <a:ext cx="4319934" cy="4667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1999" y="6228376"/>
            <a:ext cx="582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How do we programmatically learn new patterns over time?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51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5:  Operationalize the Model Life Cycle</a:t>
            </a:r>
            <a:endParaRPr lang="en-US" sz="2800" dirty="0"/>
          </a:p>
        </p:txBody>
      </p:sp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75524"/>
          <a:stretch/>
        </p:blipFill>
        <p:spPr>
          <a:xfrm>
            <a:off x="6225516" y="4873752"/>
            <a:ext cx="4319934" cy="1142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1999" y="6228376"/>
            <a:ext cx="582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How do we programmatically learn new patterns over time?</a:t>
            </a:r>
            <a:endParaRPr lang="en-US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numCol="1"/>
          <a:lstStyle/>
          <a:p>
            <a:r>
              <a:rPr lang="en-US" sz="3600" dirty="0" smtClean="0"/>
              <a:t>When is an ML model Ready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smtClean="0"/>
              <a:t>When </a:t>
            </a:r>
            <a:r>
              <a:rPr lang="en-US" sz="3200" dirty="0"/>
              <a:t>should we re-train?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How should new data weighted over </a:t>
            </a:r>
            <a:r>
              <a:rPr lang="en-US" sz="3200" dirty="0"/>
              <a:t>o</a:t>
            </a:r>
            <a:r>
              <a:rPr lang="en-US" sz="3200" dirty="0"/>
              <a:t>ld data?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How do we know when a model is ready?</a:t>
            </a:r>
          </a:p>
        </p:txBody>
      </p:sp>
    </p:spTree>
    <p:extLst>
      <p:ext uri="{BB962C8B-B14F-4D97-AF65-F5344CB8AC3E}">
        <p14:creationId xmlns:p14="http://schemas.microsoft.com/office/powerpoint/2010/main" val="24203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5:  Operationalize the Model Life Cycle</a:t>
            </a:r>
            <a:endParaRPr lang="en-US" sz="2800" dirty="0"/>
          </a:p>
        </p:txBody>
      </p:sp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75524"/>
          <a:stretch/>
        </p:blipFill>
        <p:spPr>
          <a:xfrm>
            <a:off x="6225516" y="4873752"/>
            <a:ext cx="4319934" cy="1142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1999" y="6228376"/>
            <a:ext cx="582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How do we programmatically learn new patterns over time?</a:t>
            </a:r>
            <a:endParaRPr lang="en-US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numCol="1"/>
          <a:lstStyle/>
          <a:p>
            <a:r>
              <a:rPr lang="en-US" sz="3600" dirty="0" smtClean="0"/>
              <a:t>When is an ML model Ready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smtClean="0"/>
              <a:t>When </a:t>
            </a:r>
            <a:r>
              <a:rPr lang="en-US" sz="3200" dirty="0"/>
              <a:t>should we re-train?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How should new data weighted over </a:t>
            </a:r>
            <a:r>
              <a:rPr lang="en-US" sz="3200" dirty="0"/>
              <a:t>o</a:t>
            </a:r>
            <a:r>
              <a:rPr lang="en-US" sz="3200" dirty="0"/>
              <a:t>ld data?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How do we know when a model is ready?</a:t>
            </a:r>
          </a:p>
        </p:txBody>
      </p:sp>
      <p:pic>
        <p:nvPicPr>
          <p:cNvPr id="11" name="Picture 10" descr="Screen Shot 2016-08-03 at 3.37.20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1" b="4244"/>
          <a:stretch/>
        </p:blipFill>
        <p:spPr>
          <a:xfrm>
            <a:off x="2163078" y="3968495"/>
            <a:ext cx="3770647" cy="22084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203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7817"/>
          <a:stretch/>
        </p:blipFill>
        <p:spPr>
          <a:xfrm>
            <a:off x="2153933" y="3986784"/>
            <a:ext cx="3770647" cy="2216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5:  Operationalize the Model Life Cycle</a:t>
            </a:r>
            <a:endParaRPr lang="en-US" sz="2800" dirty="0"/>
          </a:p>
        </p:txBody>
      </p:sp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75524"/>
          <a:stretch/>
        </p:blipFill>
        <p:spPr>
          <a:xfrm>
            <a:off x="6225516" y="4873752"/>
            <a:ext cx="4319934" cy="1142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1999" y="6228376"/>
            <a:ext cx="582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How do we programmatically learn new patterns over time?</a:t>
            </a:r>
            <a:endParaRPr lang="en-US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numCol="1"/>
          <a:lstStyle/>
          <a:p>
            <a:r>
              <a:rPr lang="en-US" sz="3600" dirty="0" smtClean="0"/>
              <a:t>When is an ML model Ready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smtClean="0"/>
              <a:t>When </a:t>
            </a:r>
            <a:r>
              <a:rPr lang="en-US" sz="3200" dirty="0"/>
              <a:t>should we re-train?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How should new data weighted over </a:t>
            </a:r>
            <a:r>
              <a:rPr lang="en-US" sz="3200" dirty="0"/>
              <a:t>o</a:t>
            </a:r>
            <a:r>
              <a:rPr lang="en-US" sz="3200" dirty="0"/>
              <a:t>ld data?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How do we know when a model is ready?</a:t>
            </a:r>
          </a:p>
        </p:txBody>
      </p:sp>
    </p:spTree>
    <p:extLst>
      <p:ext uri="{BB962C8B-B14F-4D97-AF65-F5344CB8AC3E}">
        <p14:creationId xmlns:p14="http://schemas.microsoft.com/office/powerpoint/2010/main" val="17843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Lambda Defense: A Complex </a:t>
            </a:r>
            <a:r>
              <a:rPr lang="en-US" sz="2800" dirty="0"/>
              <a:t>D</a:t>
            </a:r>
            <a:r>
              <a:rPr lang="en-US" sz="2800" dirty="0" smtClean="0"/>
              <a:t>esign </a:t>
            </a:r>
            <a:r>
              <a:rPr lang="en-US" sz="2800" dirty="0"/>
              <a:t>P</a:t>
            </a:r>
            <a:r>
              <a:rPr lang="en-US" sz="2800" dirty="0" smtClean="0"/>
              <a:t>attern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"/>
          <a:stretch/>
        </p:blipFill>
        <p:spPr>
          <a:xfrm>
            <a:off x="1669253" y="1471138"/>
            <a:ext cx="4678815" cy="4444822"/>
          </a:xfrm>
          <a:prstGeom prst="rect">
            <a:avLst/>
          </a:prstGeom>
        </p:spPr>
      </p:pic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/>
          <a:stretch/>
        </p:blipFill>
        <p:spPr>
          <a:xfrm>
            <a:off x="6225516" y="1348600"/>
            <a:ext cx="4319934" cy="4667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Technical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reference to the pattern comes from “Lambda Architecture” Coined by Nathan Mars</a:t>
            </a:r>
          </a:p>
          <a:p>
            <a:endParaRPr lang="en-US" dirty="0"/>
          </a:p>
          <a:p>
            <a:r>
              <a:rPr lang="en-US" dirty="0"/>
              <a:t>GOTO 2012 • Runaway Complexity in Big Data Systems...and a Plan to Stop it • Nathan </a:t>
            </a:r>
            <a:r>
              <a:rPr lang="en-US" dirty="0" err="1" smtClean="0"/>
              <a:t>Marz</a:t>
            </a:r>
            <a:r>
              <a:rPr lang="en-US" dirty="0" smtClean="0"/>
              <a:t>: 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=ucHjyb6jv08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903913" y="6384775"/>
            <a:ext cx="385762" cy="342900"/>
          </a:xfrm>
          <a:prstGeom prst="rect">
            <a:avLst/>
          </a:prstGeom>
        </p:spPr>
        <p:txBody>
          <a:bodyPr/>
          <a:lstStyle/>
          <a:p>
            <a:fld id="{EC64C1FF-3550-C84E-9976-9929D46DF20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29012" y="156592"/>
            <a:ext cx="9144000" cy="1143000"/>
          </a:xfrm>
        </p:spPr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929013" y="1237646"/>
            <a:ext cx="8171069" cy="5345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Architecture is described by three simple equations:</a:t>
            </a:r>
          </a:p>
          <a:p>
            <a:pPr lvl="1"/>
            <a:endParaRPr lang="en-US" sz="2400" b="1" dirty="0"/>
          </a:p>
          <a:p>
            <a:pPr marL="257175" lvl="1" indent="0">
              <a:buNone/>
            </a:pPr>
            <a:r>
              <a:rPr lang="en-US" sz="2400" b="1" dirty="0"/>
              <a:t>batch view = function(all data)</a:t>
            </a:r>
          </a:p>
          <a:p>
            <a:pPr marL="257175" lvl="1" indent="0">
              <a:buNone/>
            </a:pPr>
            <a:r>
              <a:rPr lang="en-US" sz="2400" b="1" dirty="0" err="1"/>
              <a:t>realtime</a:t>
            </a:r>
            <a:r>
              <a:rPr lang="en-US" sz="2400" b="1" dirty="0"/>
              <a:t> view = function(</a:t>
            </a:r>
            <a:r>
              <a:rPr lang="en-US" sz="2400" b="1" dirty="0" err="1"/>
              <a:t>realtime</a:t>
            </a:r>
            <a:r>
              <a:rPr lang="en-US" sz="2400" b="1" dirty="0"/>
              <a:t> view, new data) </a:t>
            </a:r>
          </a:p>
          <a:p>
            <a:pPr marL="257175" lvl="1" indent="0">
              <a:buNone/>
            </a:pPr>
            <a:r>
              <a:rPr lang="en-US" sz="2400" b="1" dirty="0"/>
              <a:t>query = function(batch view, </a:t>
            </a:r>
            <a:r>
              <a:rPr lang="en-US" sz="2400" b="1" dirty="0" err="1"/>
              <a:t>realtime</a:t>
            </a:r>
            <a:r>
              <a:rPr lang="en-US" sz="2400" b="1" dirty="0"/>
              <a:t> view) </a:t>
            </a:r>
          </a:p>
          <a:p>
            <a:pPr lvl="1"/>
            <a:endParaRPr lang="en-US" sz="17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100" dirty="0"/>
          </a:p>
          <a:p>
            <a:pPr marL="257175" lvl="1" indent="0">
              <a:buNone/>
            </a:pP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13505" r="1423" b="14475"/>
          <a:stretch/>
        </p:blipFill>
        <p:spPr>
          <a:xfrm>
            <a:off x="2946061" y="3521716"/>
            <a:ext cx="6264200" cy="2697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04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/>
        </p:nvSpPr>
        <p:spPr>
          <a:xfrm>
            <a:off x="1687448" y="1286726"/>
            <a:ext cx="2097046" cy="2770383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7" name="Rectangle 2"/>
          <p:cNvSpPr/>
          <p:nvPr/>
        </p:nvSpPr>
        <p:spPr bwMode="auto">
          <a:xfrm rot="16200000" flipH="1">
            <a:off x="2986634" y="1265430"/>
            <a:ext cx="134639" cy="348874"/>
          </a:xfrm>
          <a:prstGeom prst="rect">
            <a:avLst/>
          </a:prstGeom>
          <a:solidFill>
            <a:sysClr val="window" lastClr="FFFFFF">
              <a:lumMod val="50000"/>
              <a:alpha val="54901"/>
            </a:sysClr>
          </a:solidFill>
          <a:ln w="9525" algn="ctr">
            <a:noFill/>
            <a:miter lim="800000"/>
            <a:headEnd/>
            <a:tailEnd/>
          </a:ln>
        </p:spPr>
        <p:txBody>
          <a:bodyPr rot="10800000" wrap="none" lIns="64291" tIns="32146" rIns="64291" bIns="32146" anchor="ctr"/>
          <a:lstStyle/>
          <a:p>
            <a:pPr defTabSz="642915">
              <a:defRPr/>
            </a:pPr>
            <a:endParaRPr lang="en-US" sz="17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84" name="Rounded Rectangle 283"/>
          <p:cNvSpPr/>
          <p:nvPr/>
        </p:nvSpPr>
        <p:spPr bwMode="gray">
          <a:xfrm>
            <a:off x="1864508" y="1394467"/>
            <a:ext cx="1648142" cy="591692"/>
          </a:xfrm>
          <a:prstGeom prst="roundRect">
            <a:avLst>
              <a:gd name="adj" fmla="val 430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9" y="1470801"/>
            <a:ext cx="1497031" cy="4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7" name="Can 416"/>
          <p:cNvSpPr/>
          <p:nvPr/>
        </p:nvSpPr>
        <p:spPr>
          <a:xfrm>
            <a:off x="1900472" y="2152214"/>
            <a:ext cx="472259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DHCP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8" name="Can 417"/>
          <p:cNvSpPr/>
          <p:nvPr/>
        </p:nvSpPr>
        <p:spPr>
          <a:xfrm>
            <a:off x="1745155" y="2619749"/>
            <a:ext cx="631993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IMS/IPAM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9" name="Can 418"/>
          <p:cNvSpPr/>
          <p:nvPr/>
        </p:nvSpPr>
        <p:spPr>
          <a:xfrm>
            <a:off x="1970156" y="3127238"/>
            <a:ext cx="308308" cy="360515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FW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0" name="Can 419"/>
          <p:cNvSpPr/>
          <p:nvPr/>
        </p:nvSpPr>
        <p:spPr>
          <a:xfrm>
            <a:off x="2329521" y="3387376"/>
            <a:ext cx="387981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Proxy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1" name="Can 420"/>
          <p:cNvSpPr/>
          <p:nvPr/>
        </p:nvSpPr>
        <p:spPr>
          <a:xfrm>
            <a:off x="1861553" y="3517597"/>
            <a:ext cx="422229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VPN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2" name="Can 421"/>
          <p:cNvSpPr/>
          <p:nvPr/>
        </p:nvSpPr>
        <p:spPr>
          <a:xfrm>
            <a:off x="2329520" y="3004472"/>
            <a:ext cx="321812" cy="365278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AD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pic>
        <p:nvPicPr>
          <p:cNvPr id="452" name="Picture 4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9" y="467208"/>
            <a:ext cx="642381" cy="681314"/>
          </a:xfrm>
          <a:prstGeom prst="rect">
            <a:avLst/>
          </a:prstGeom>
        </p:spPr>
      </p:pic>
      <p:sp>
        <p:nvSpPr>
          <p:cNvPr id="454" name="TextBox 453"/>
          <p:cNvSpPr txBox="1"/>
          <p:nvPr/>
        </p:nvSpPr>
        <p:spPr>
          <a:xfrm>
            <a:off x="2927757" y="3733942"/>
            <a:ext cx="775424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Ingest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1363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/>
        </p:nvSpPr>
        <p:spPr>
          <a:xfrm>
            <a:off x="1687448" y="1286726"/>
            <a:ext cx="2097046" cy="2770383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0" name="Rectangle 439"/>
          <p:cNvSpPr/>
          <p:nvPr/>
        </p:nvSpPr>
        <p:spPr>
          <a:xfrm>
            <a:off x="4015501" y="1657699"/>
            <a:ext cx="4808238" cy="2399409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7" name="Rectangle 2"/>
          <p:cNvSpPr/>
          <p:nvPr/>
        </p:nvSpPr>
        <p:spPr bwMode="auto">
          <a:xfrm rot="16200000" flipH="1">
            <a:off x="2986634" y="1265430"/>
            <a:ext cx="134639" cy="348874"/>
          </a:xfrm>
          <a:prstGeom prst="rect">
            <a:avLst/>
          </a:prstGeom>
          <a:solidFill>
            <a:sysClr val="window" lastClr="FFFFFF">
              <a:lumMod val="50000"/>
              <a:alpha val="54901"/>
            </a:sysClr>
          </a:solidFill>
          <a:ln w="9525" algn="ctr">
            <a:noFill/>
            <a:miter lim="800000"/>
            <a:headEnd/>
            <a:tailEnd/>
          </a:ln>
        </p:spPr>
        <p:txBody>
          <a:bodyPr rot="10800000" wrap="none" lIns="64291" tIns="32146" rIns="64291" bIns="32146" anchor="ctr"/>
          <a:lstStyle/>
          <a:p>
            <a:pPr defTabSz="642915">
              <a:defRPr/>
            </a:pPr>
            <a:endParaRPr lang="en-US" sz="17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84" name="Rounded Rectangle 283"/>
          <p:cNvSpPr/>
          <p:nvPr/>
        </p:nvSpPr>
        <p:spPr bwMode="gray">
          <a:xfrm>
            <a:off x="1864508" y="1394467"/>
            <a:ext cx="1648142" cy="591692"/>
          </a:xfrm>
          <a:prstGeom prst="roundRect">
            <a:avLst>
              <a:gd name="adj" fmla="val 430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9" y="1470801"/>
            <a:ext cx="1497031" cy="4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7" name="Can 416"/>
          <p:cNvSpPr/>
          <p:nvPr/>
        </p:nvSpPr>
        <p:spPr>
          <a:xfrm>
            <a:off x="1900472" y="2152214"/>
            <a:ext cx="472259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DHCP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8" name="Can 417"/>
          <p:cNvSpPr/>
          <p:nvPr/>
        </p:nvSpPr>
        <p:spPr>
          <a:xfrm>
            <a:off x="1745155" y="2619749"/>
            <a:ext cx="631993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IMS/IPAM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9" name="Can 418"/>
          <p:cNvSpPr/>
          <p:nvPr/>
        </p:nvSpPr>
        <p:spPr>
          <a:xfrm>
            <a:off x="1970156" y="3127238"/>
            <a:ext cx="308308" cy="360515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FW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0" name="Can 419"/>
          <p:cNvSpPr/>
          <p:nvPr/>
        </p:nvSpPr>
        <p:spPr>
          <a:xfrm>
            <a:off x="2329521" y="3387376"/>
            <a:ext cx="387981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Proxy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1" name="Can 420"/>
          <p:cNvSpPr/>
          <p:nvPr/>
        </p:nvSpPr>
        <p:spPr>
          <a:xfrm>
            <a:off x="1861553" y="3517597"/>
            <a:ext cx="422229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VPN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2" name="Can 421"/>
          <p:cNvSpPr/>
          <p:nvPr/>
        </p:nvSpPr>
        <p:spPr>
          <a:xfrm>
            <a:off x="2329520" y="3004472"/>
            <a:ext cx="321812" cy="365278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AD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cxnSp>
        <p:nvCxnSpPr>
          <p:cNvPr id="423" name="Straight Arrow Connector 422"/>
          <p:cNvCxnSpPr/>
          <p:nvPr/>
        </p:nvCxnSpPr>
        <p:spPr>
          <a:xfrm>
            <a:off x="2508330" y="2362230"/>
            <a:ext cx="720061" cy="181455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>
            <a:off x="2501070" y="2673456"/>
            <a:ext cx="72732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/>
          <p:nvPr/>
        </p:nvCxnSpPr>
        <p:spPr>
          <a:xfrm>
            <a:off x="2761394" y="3185609"/>
            <a:ext cx="912015" cy="9988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>
            <a:off x="2822852" y="3389661"/>
            <a:ext cx="850557" cy="0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2851159" y="3601519"/>
            <a:ext cx="758913" cy="2286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2" name="Rectangle 431"/>
          <p:cNvSpPr/>
          <p:nvPr/>
        </p:nvSpPr>
        <p:spPr>
          <a:xfrm>
            <a:off x="3359846" y="2073218"/>
            <a:ext cx="3283996" cy="753777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atinLnBrk="1" hangingPunct="0"/>
            <a:r>
              <a:rPr lang="en-US" dirty="0">
                <a:solidFill>
                  <a:srgbClr val="000000"/>
                </a:solidFill>
                <a:sym typeface="Avenir Roman"/>
              </a:rPr>
              <a:t>Real Time Identity Resolution</a:t>
            </a:r>
            <a:endParaRPr lang="en-US" dirty="0">
              <a:solidFill>
                <a:srgbClr val="000000"/>
              </a:solidFill>
              <a:sym typeface="Avenir Roman"/>
            </a:endParaRPr>
          </a:p>
        </p:txBody>
      </p:sp>
      <p:sp>
        <p:nvSpPr>
          <p:cNvPr id="435" name="Rectangle 434"/>
          <p:cNvSpPr/>
          <p:nvPr/>
        </p:nvSpPr>
        <p:spPr>
          <a:xfrm>
            <a:off x="3700852" y="3128053"/>
            <a:ext cx="991255" cy="52321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venir Roman"/>
              </a:rPr>
              <a:t>Distributed ETL</a:t>
            </a:r>
            <a:endParaRPr lang="en-US" sz="14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4730685" y="2922374"/>
            <a:ext cx="100825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dirty="0"/>
              <a:t>Username = select </a:t>
            </a:r>
            <a:r>
              <a:rPr lang="en-US" sz="700" dirty="0" err="1"/>
              <a:t>coallesce</a:t>
            </a:r>
            <a:r>
              <a:rPr lang="en-US" sz="700" dirty="0"/>
              <a:t>(</a:t>
            </a:r>
            <a:r>
              <a:rPr lang="en-US" sz="700" dirty="0" err="1"/>
              <a:t>user_name</a:t>
            </a:r>
            <a:r>
              <a:rPr lang="en-US" sz="700" dirty="0"/>
              <a:t>, hostname, IP) from </a:t>
            </a:r>
            <a:r>
              <a:rPr lang="en-US" sz="700" dirty="0" err="1"/>
              <a:t>Active_ID_Table</a:t>
            </a:r>
            <a:r>
              <a:rPr lang="en-US" sz="700" dirty="0"/>
              <a:t> where IP = ‘10.10.100.23)</a:t>
            </a:r>
          </a:p>
        </p:txBody>
      </p:sp>
      <p:cxnSp>
        <p:nvCxnSpPr>
          <p:cNvPr id="437" name="Straight Arrow Connector 436"/>
          <p:cNvCxnSpPr>
            <a:endCxn id="435" idx="0"/>
          </p:cNvCxnSpPr>
          <p:nvPr/>
        </p:nvCxnSpPr>
        <p:spPr>
          <a:xfrm>
            <a:off x="4196479" y="2826995"/>
            <a:ext cx="0" cy="3010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8" name="Table 437"/>
          <p:cNvGraphicFramePr>
            <a:graphicFrameLocks noGrp="1"/>
          </p:cNvGraphicFramePr>
          <p:nvPr>
            <p:extLst/>
          </p:nvPr>
        </p:nvGraphicFramePr>
        <p:xfrm>
          <a:off x="3548613" y="2409988"/>
          <a:ext cx="2978640" cy="352125"/>
        </p:xfrm>
        <a:graphic>
          <a:graphicData uri="http://schemas.openxmlformats.org/drawingml/2006/table">
            <a:tbl>
              <a:tblPr/>
              <a:tblGrid>
                <a:gridCol w="503990"/>
                <a:gridCol w="968362"/>
                <a:gridCol w="808790"/>
                <a:gridCol w="697498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IP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DHCP.MAC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DHCP_Lasteventtime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AD_FQDN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113596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10.100.1.23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58:5c:35:c3:6e:a4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2014-03-11T14:00:00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joe.eng.acme.com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</a:tr>
              <a:tr h="6248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10.13.11.221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12:3a:74:b2:6a:22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2014-03-12T14:30:00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ad.hr.acme.com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pic>
        <p:nvPicPr>
          <p:cNvPr id="447" name="Picture 446" descr="process-analytics-lightorange-4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06" y="1699352"/>
            <a:ext cx="489124" cy="681280"/>
          </a:xfrm>
          <a:prstGeom prst="rect">
            <a:avLst/>
          </a:prstGeom>
        </p:spPr>
      </p:pic>
      <p:pic>
        <p:nvPicPr>
          <p:cNvPr id="452" name="Picture 4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9" y="467208"/>
            <a:ext cx="642381" cy="681314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866" y="1746777"/>
            <a:ext cx="1275505" cy="32644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4490" y="2964264"/>
            <a:ext cx="2076242" cy="909930"/>
          </a:xfrm>
          <a:prstGeom prst="rect">
            <a:avLst/>
          </a:prstGeom>
        </p:spPr>
      </p:pic>
      <p:sp>
        <p:nvSpPr>
          <p:cNvPr id="455" name="TextBox 454"/>
          <p:cNvSpPr txBox="1"/>
          <p:nvPr/>
        </p:nvSpPr>
        <p:spPr>
          <a:xfrm>
            <a:off x="7064629" y="2031878"/>
            <a:ext cx="1370209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Sequential Models and IOC’s</a:t>
            </a:r>
            <a:endParaRPr lang="en-US" b="1" dirty="0"/>
          </a:p>
        </p:txBody>
      </p:sp>
      <p:sp>
        <p:nvSpPr>
          <p:cNvPr id="454" name="TextBox 453"/>
          <p:cNvSpPr txBox="1"/>
          <p:nvPr/>
        </p:nvSpPr>
        <p:spPr>
          <a:xfrm>
            <a:off x="2927757" y="3733942"/>
            <a:ext cx="775424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Ingest</a:t>
            </a:r>
            <a:endParaRPr lang="en-US" b="1" dirty="0"/>
          </a:p>
        </p:txBody>
      </p:sp>
      <p:cxnSp>
        <p:nvCxnSpPr>
          <p:cNvPr id="457" name="Straight Arrow Connector 456"/>
          <p:cNvCxnSpPr/>
          <p:nvPr/>
        </p:nvCxnSpPr>
        <p:spPr>
          <a:xfrm flipV="1">
            <a:off x="2801320" y="2762112"/>
            <a:ext cx="427070" cy="249108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8" name="TextBox 457"/>
          <p:cNvSpPr txBox="1"/>
          <p:nvPr/>
        </p:nvSpPr>
        <p:spPr>
          <a:xfrm>
            <a:off x="5445973" y="1417639"/>
            <a:ext cx="224792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Real Time Layer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423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Intros</a:t>
            </a:r>
          </a:p>
          <a:p>
            <a:r>
              <a:rPr lang="en-US" dirty="0" smtClean="0"/>
              <a:t>Lambda Defense</a:t>
            </a:r>
          </a:p>
          <a:p>
            <a:r>
              <a:rPr lang="en-US" dirty="0" smtClean="0"/>
              <a:t>Case Study 1: Detecting Exploit Delivery Patterns</a:t>
            </a:r>
          </a:p>
          <a:p>
            <a:r>
              <a:rPr lang="en-US" dirty="0" smtClean="0"/>
              <a:t>Case Study 2: </a:t>
            </a:r>
            <a:r>
              <a:rPr lang="en-US" dirty="0" err="1" smtClean="0"/>
              <a:t>Webshells</a:t>
            </a:r>
            <a:r>
              <a:rPr lang="en-US" dirty="0" smtClean="0"/>
              <a:t> at the Perimeter</a:t>
            </a:r>
          </a:p>
          <a:p>
            <a:pPr lvl="1"/>
            <a:r>
              <a:rPr lang="en-US" dirty="0" smtClean="0"/>
              <a:t>Lateral Movement Models</a:t>
            </a:r>
          </a:p>
          <a:p>
            <a:pPr lvl="1"/>
            <a:r>
              <a:rPr lang="en-US" dirty="0" smtClean="0"/>
              <a:t>Device Fingerprinting Models</a:t>
            </a:r>
          </a:p>
        </p:txBody>
      </p:sp>
    </p:spTree>
    <p:extLst>
      <p:ext uri="{BB962C8B-B14F-4D97-AF65-F5344CB8AC3E}">
        <p14:creationId xmlns:p14="http://schemas.microsoft.com/office/powerpoint/2010/main" val="148372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/>
        </p:nvSpPr>
        <p:spPr>
          <a:xfrm>
            <a:off x="1687448" y="1286726"/>
            <a:ext cx="2097046" cy="2770383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0" name="Rectangle 439"/>
          <p:cNvSpPr/>
          <p:nvPr/>
        </p:nvSpPr>
        <p:spPr>
          <a:xfrm>
            <a:off x="4015501" y="1657699"/>
            <a:ext cx="4808238" cy="2399409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3" name="Rectangle 432"/>
          <p:cNvSpPr/>
          <p:nvPr/>
        </p:nvSpPr>
        <p:spPr>
          <a:xfrm>
            <a:off x="2508330" y="4696669"/>
            <a:ext cx="7201215" cy="2024807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30</a:t>
            </a:fld>
            <a:endParaRPr lang="en-US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924" y="6108319"/>
            <a:ext cx="1292136" cy="315391"/>
          </a:xfrm>
          <a:prstGeom prst="rect">
            <a:avLst/>
          </a:prstGeom>
        </p:spPr>
      </p:pic>
      <p:sp>
        <p:nvSpPr>
          <p:cNvPr id="267" name="Rectangle 2"/>
          <p:cNvSpPr/>
          <p:nvPr/>
        </p:nvSpPr>
        <p:spPr bwMode="auto">
          <a:xfrm rot="16200000" flipH="1">
            <a:off x="2986634" y="1265430"/>
            <a:ext cx="134639" cy="348874"/>
          </a:xfrm>
          <a:prstGeom prst="rect">
            <a:avLst/>
          </a:prstGeom>
          <a:solidFill>
            <a:sysClr val="window" lastClr="FFFFFF">
              <a:lumMod val="50000"/>
              <a:alpha val="54901"/>
            </a:sysClr>
          </a:solidFill>
          <a:ln w="9525" algn="ctr">
            <a:noFill/>
            <a:miter lim="800000"/>
            <a:headEnd/>
            <a:tailEnd/>
          </a:ln>
        </p:spPr>
        <p:txBody>
          <a:bodyPr rot="10800000" wrap="none" lIns="64291" tIns="32146" rIns="64291" bIns="32146" anchor="ctr"/>
          <a:lstStyle/>
          <a:p>
            <a:pPr defTabSz="642915">
              <a:defRPr/>
            </a:pPr>
            <a:endParaRPr lang="en-US" sz="17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46" name="Rounded Rectangle 345"/>
          <p:cNvSpPr/>
          <p:nvPr/>
        </p:nvSpPr>
        <p:spPr>
          <a:xfrm>
            <a:off x="2651332" y="4850128"/>
            <a:ext cx="3423333" cy="1677320"/>
          </a:xfrm>
          <a:prstGeom prst="roundRect">
            <a:avLst>
              <a:gd name="adj" fmla="val 5690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613" y="5019332"/>
            <a:ext cx="1131498" cy="507386"/>
          </a:xfrm>
          <a:prstGeom prst="rect">
            <a:avLst/>
          </a:prstGeom>
        </p:spPr>
      </p:pic>
      <p:sp>
        <p:nvSpPr>
          <p:cNvPr id="284" name="Rounded Rectangle 283"/>
          <p:cNvSpPr/>
          <p:nvPr/>
        </p:nvSpPr>
        <p:spPr bwMode="gray">
          <a:xfrm>
            <a:off x="1864508" y="1394467"/>
            <a:ext cx="1648142" cy="591692"/>
          </a:xfrm>
          <a:prstGeom prst="roundRect">
            <a:avLst>
              <a:gd name="adj" fmla="val 430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9" y="1470801"/>
            <a:ext cx="1497031" cy="4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3" name="Picture 362" descr="server-black-2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45" y="5352958"/>
            <a:ext cx="283810" cy="347521"/>
          </a:xfrm>
          <a:prstGeom prst="rect">
            <a:avLst/>
          </a:prstGeom>
          <a:effectLst/>
        </p:spPr>
      </p:pic>
      <p:pic>
        <p:nvPicPr>
          <p:cNvPr id="412" name="Picture 411" descr="data-model-lightblue-2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25" y="6056600"/>
            <a:ext cx="426046" cy="490086"/>
          </a:xfrm>
          <a:prstGeom prst="rect">
            <a:avLst/>
          </a:prstGeom>
        </p:spPr>
      </p:pic>
      <p:pic>
        <p:nvPicPr>
          <p:cNvPr id="414" name="Picture 413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88" y="5728285"/>
            <a:ext cx="573358" cy="573358"/>
          </a:xfrm>
          <a:prstGeom prst="rect">
            <a:avLst/>
          </a:prstGeom>
        </p:spPr>
      </p:pic>
      <p:pic>
        <p:nvPicPr>
          <p:cNvPr id="415" name="Picture 414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92" y="5850351"/>
            <a:ext cx="573358" cy="573358"/>
          </a:xfrm>
          <a:prstGeom prst="rect">
            <a:avLst/>
          </a:prstGeom>
        </p:spPr>
      </p:pic>
      <p:pic>
        <p:nvPicPr>
          <p:cNvPr id="416" name="Picture 415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20" y="5154927"/>
            <a:ext cx="573358" cy="573358"/>
          </a:xfrm>
          <a:prstGeom prst="rect">
            <a:avLst/>
          </a:prstGeom>
        </p:spPr>
      </p:pic>
      <p:sp>
        <p:nvSpPr>
          <p:cNvPr id="417" name="Can 416"/>
          <p:cNvSpPr/>
          <p:nvPr/>
        </p:nvSpPr>
        <p:spPr>
          <a:xfrm>
            <a:off x="1900472" y="2152214"/>
            <a:ext cx="472259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DHCP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8" name="Can 417"/>
          <p:cNvSpPr/>
          <p:nvPr/>
        </p:nvSpPr>
        <p:spPr>
          <a:xfrm>
            <a:off x="1745155" y="2619749"/>
            <a:ext cx="631993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IMS/IPAM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9" name="Can 418"/>
          <p:cNvSpPr/>
          <p:nvPr/>
        </p:nvSpPr>
        <p:spPr>
          <a:xfrm>
            <a:off x="1970156" y="3127238"/>
            <a:ext cx="308308" cy="360515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FW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0" name="Can 419"/>
          <p:cNvSpPr/>
          <p:nvPr/>
        </p:nvSpPr>
        <p:spPr>
          <a:xfrm>
            <a:off x="2329521" y="3387376"/>
            <a:ext cx="387981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Proxy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1" name="Can 420"/>
          <p:cNvSpPr/>
          <p:nvPr/>
        </p:nvSpPr>
        <p:spPr>
          <a:xfrm>
            <a:off x="1861553" y="3517597"/>
            <a:ext cx="422229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VPN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2" name="Can 421"/>
          <p:cNvSpPr/>
          <p:nvPr/>
        </p:nvSpPr>
        <p:spPr>
          <a:xfrm>
            <a:off x="2329520" y="3004472"/>
            <a:ext cx="321812" cy="365278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AD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cxnSp>
        <p:nvCxnSpPr>
          <p:cNvPr id="423" name="Straight Arrow Connector 422"/>
          <p:cNvCxnSpPr/>
          <p:nvPr/>
        </p:nvCxnSpPr>
        <p:spPr>
          <a:xfrm>
            <a:off x="2508330" y="2362230"/>
            <a:ext cx="720061" cy="181455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>
            <a:off x="2501070" y="2673456"/>
            <a:ext cx="72732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/>
          <p:nvPr/>
        </p:nvCxnSpPr>
        <p:spPr>
          <a:xfrm>
            <a:off x="2761394" y="3185609"/>
            <a:ext cx="912015" cy="9988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>
            <a:off x="2822852" y="3389661"/>
            <a:ext cx="850557" cy="0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2851159" y="3601519"/>
            <a:ext cx="758913" cy="2286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2" name="Rectangle 431"/>
          <p:cNvSpPr/>
          <p:nvPr/>
        </p:nvSpPr>
        <p:spPr>
          <a:xfrm>
            <a:off x="3359846" y="2073218"/>
            <a:ext cx="3283996" cy="753777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atinLnBrk="1" hangingPunct="0"/>
            <a:r>
              <a:rPr lang="en-US" dirty="0">
                <a:solidFill>
                  <a:srgbClr val="000000"/>
                </a:solidFill>
                <a:sym typeface="Avenir Roman"/>
              </a:rPr>
              <a:t>Real Time Identity Resolution</a:t>
            </a:r>
            <a:endParaRPr lang="en-US" dirty="0">
              <a:solidFill>
                <a:srgbClr val="000000"/>
              </a:solidFill>
              <a:sym typeface="Avenir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0733" y="4788940"/>
            <a:ext cx="1485379" cy="5088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785888" y="5451059"/>
            <a:ext cx="1631981" cy="1071610"/>
          </a:xfrm>
          <a:prstGeom prst="rect">
            <a:avLst/>
          </a:prstGeom>
        </p:spPr>
      </p:pic>
      <p:pic>
        <p:nvPicPr>
          <p:cNvPr id="20" name="Picture 19" descr="Screen Shot 2016-01-10 at 9.54.44 PM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65" y="5808349"/>
            <a:ext cx="1045380" cy="5999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8245" y="5954080"/>
            <a:ext cx="650698" cy="366371"/>
          </a:xfrm>
          <a:prstGeom prst="rect">
            <a:avLst/>
          </a:prstGeom>
        </p:spPr>
      </p:pic>
      <p:sp>
        <p:nvSpPr>
          <p:cNvPr id="435" name="Rectangle 434"/>
          <p:cNvSpPr/>
          <p:nvPr/>
        </p:nvSpPr>
        <p:spPr>
          <a:xfrm>
            <a:off x="3700852" y="3128053"/>
            <a:ext cx="991255" cy="52321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venir Roman"/>
              </a:rPr>
              <a:t>Distributed ETL</a:t>
            </a:r>
            <a:endParaRPr lang="en-US" sz="14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4730685" y="2922374"/>
            <a:ext cx="100825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dirty="0"/>
              <a:t>Username = select </a:t>
            </a:r>
            <a:r>
              <a:rPr lang="en-US" sz="700" dirty="0" err="1"/>
              <a:t>coallesce</a:t>
            </a:r>
            <a:r>
              <a:rPr lang="en-US" sz="700" dirty="0"/>
              <a:t>(</a:t>
            </a:r>
            <a:r>
              <a:rPr lang="en-US" sz="700" dirty="0" err="1"/>
              <a:t>user_name</a:t>
            </a:r>
            <a:r>
              <a:rPr lang="en-US" sz="700" dirty="0"/>
              <a:t>, hostname, IP) from </a:t>
            </a:r>
            <a:r>
              <a:rPr lang="en-US" sz="700" dirty="0" err="1"/>
              <a:t>Active_ID_Table</a:t>
            </a:r>
            <a:r>
              <a:rPr lang="en-US" sz="700" dirty="0"/>
              <a:t> where IP = ‘10.10.100.23)</a:t>
            </a:r>
          </a:p>
        </p:txBody>
      </p:sp>
      <p:cxnSp>
        <p:nvCxnSpPr>
          <p:cNvPr id="437" name="Straight Arrow Connector 436"/>
          <p:cNvCxnSpPr>
            <a:endCxn id="435" idx="0"/>
          </p:cNvCxnSpPr>
          <p:nvPr/>
        </p:nvCxnSpPr>
        <p:spPr>
          <a:xfrm>
            <a:off x="4196479" y="2826995"/>
            <a:ext cx="0" cy="3010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8" name="Table 437"/>
          <p:cNvGraphicFramePr>
            <a:graphicFrameLocks noGrp="1"/>
          </p:cNvGraphicFramePr>
          <p:nvPr>
            <p:extLst/>
          </p:nvPr>
        </p:nvGraphicFramePr>
        <p:xfrm>
          <a:off x="3548613" y="2409988"/>
          <a:ext cx="2978640" cy="352125"/>
        </p:xfrm>
        <a:graphic>
          <a:graphicData uri="http://schemas.openxmlformats.org/drawingml/2006/table">
            <a:tbl>
              <a:tblPr/>
              <a:tblGrid>
                <a:gridCol w="503990"/>
                <a:gridCol w="968362"/>
                <a:gridCol w="808790"/>
                <a:gridCol w="697498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IP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DHCP.MAC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DHCP_Lasteventtime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AD_FQDN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113596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10.100.1.23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58:5c:35:c3:6e:a4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2014-03-11T14:00:00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joe.eng.acme.com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</a:tr>
              <a:tr h="6248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10.13.11.221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12:3a:74:b2:6a:22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2014-03-12T14:30:00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ad.hr.acme.com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13"/>
          <a:srcRect t="20075" r="2133" b="21827"/>
          <a:stretch/>
        </p:blipFill>
        <p:spPr>
          <a:xfrm>
            <a:off x="6112548" y="5297821"/>
            <a:ext cx="1627524" cy="1318671"/>
          </a:xfrm>
          <a:prstGeom prst="rect">
            <a:avLst/>
          </a:prstGeom>
        </p:spPr>
      </p:pic>
      <p:pic>
        <p:nvPicPr>
          <p:cNvPr id="447" name="Picture 446" descr="process-analytics-lightorange-4x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06" y="1699352"/>
            <a:ext cx="489124" cy="681280"/>
          </a:xfrm>
          <a:prstGeom prst="rect">
            <a:avLst/>
          </a:prstGeom>
        </p:spPr>
      </p:pic>
      <p:pic>
        <p:nvPicPr>
          <p:cNvPr id="452" name="Picture 45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9" y="467208"/>
            <a:ext cx="642381" cy="681314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42866" y="1746777"/>
            <a:ext cx="1275505" cy="32644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4490" y="2964264"/>
            <a:ext cx="2076242" cy="909930"/>
          </a:xfrm>
          <a:prstGeom prst="rect">
            <a:avLst/>
          </a:prstGeom>
        </p:spPr>
      </p:pic>
      <p:sp>
        <p:nvSpPr>
          <p:cNvPr id="455" name="TextBox 454"/>
          <p:cNvSpPr txBox="1"/>
          <p:nvPr/>
        </p:nvSpPr>
        <p:spPr>
          <a:xfrm>
            <a:off x="7064629" y="2031878"/>
            <a:ext cx="1370209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Sequential Models and IOC’s</a:t>
            </a:r>
            <a:endParaRPr lang="en-US" b="1" dirty="0"/>
          </a:p>
        </p:txBody>
      </p:sp>
      <p:sp>
        <p:nvSpPr>
          <p:cNvPr id="454" name="TextBox 453"/>
          <p:cNvSpPr txBox="1"/>
          <p:nvPr/>
        </p:nvSpPr>
        <p:spPr>
          <a:xfrm>
            <a:off x="2927757" y="3733942"/>
            <a:ext cx="775424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Ingest</a:t>
            </a:r>
            <a:endParaRPr lang="en-US" b="1" dirty="0"/>
          </a:p>
        </p:txBody>
      </p:sp>
      <p:cxnSp>
        <p:nvCxnSpPr>
          <p:cNvPr id="457" name="Straight Arrow Connector 456"/>
          <p:cNvCxnSpPr/>
          <p:nvPr/>
        </p:nvCxnSpPr>
        <p:spPr>
          <a:xfrm flipV="1">
            <a:off x="2801320" y="2762112"/>
            <a:ext cx="427070" cy="249108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9" name="TextBox 458"/>
          <p:cNvSpPr txBox="1"/>
          <p:nvPr/>
        </p:nvSpPr>
        <p:spPr>
          <a:xfrm>
            <a:off x="5234325" y="4807190"/>
            <a:ext cx="175644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Large Scale Models and Non-Sequential IOC’s </a:t>
            </a:r>
            <a:endParaRPr lang="en-US" sz="1200" b="1" dirty="0"/>
          </a:p>
        </p:txBody>
      </p:sp>
      <p:pic>
        <p:nvPicPr>
          <p:cNvPr id="460" name="Picture 459" descr="server-black-2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71" y="5380765"/>
            <a:ext cx="283810" cy="347521"/>
          </a:xfrm>
          <a:prstGeom prst="rect">
            <a:avLst/>
          </a:prstGeom>
          <a:effectLst/>
        </p:spPr>
      </p:pic>
      <p:sp>
        <p:nvSpPr>
          <p:cNvPr id="466" name="Left-Right Arrow 465"/>
          <p:cNvSpPr/>
          <p:nvPr/>
        </p:nvSpPr>
        <p:spPr>
          <a:xfrm rot="5400000">
            <a:off x="3682014" y="4143866"/>
            <a:ext cx="917822" cy="187782"/>
          </a:xfrm>
          <a:prstGeom prst="leftRightArrow">
            <a:avLst/>
          </a:prstGeom>
          <a:gradFill flip="none" rotWithShape="1">
            <a:gsLst>
              <a:gs pos="0">
                <a:srgbClr val="72BF3C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/>
        </p:spPr>
        <p:txBody>
          <a:bodyPr lIns="51426" tIns="25713" rIns="51426" bIns="25713"/>
          <a:lstStyle/>
          <a:p>
            <a:pPr defTabSz="514259">
              <a:defRPr/>
            </a:pPr>
            <a:endParaRPr lang="en-US" sz="1300">
              <a:solidFill>
                <a:srgbClr val="FFFFFF"/>
              </a:solidFill>
              <a:latin typeface="Myriad Pro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445973" y="1417639"/>
            <a:ext cx="224792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Real Time Layer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76051" y="5049665"/>
            <a:ext cx="1085342" cy="95410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Batch Layer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0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38"/>
          <p:cNvSpPr/>
          <p:nvPr/>
        </p:nvSpPr>
        <p:spPr>
          <a:xfrm>
            <a:off x="1687448" y="1286726"/>
            <a:ext cx="2097046" cy="2770383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0" name="Rectangle 439"/>
          <p:cNvSpPr/>
          <p:nvPr/>
        </p:nvSpPr>
        <p:spPr>
          <a:xfrm>
            <a:off x="4015501" y="1657699"/>
            <a:ext cx="4808238" cy="2399409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3" name="Rectangle 432"/>
          <p:cNvSpPr/>
          <p:nvPr/>
        </p:nvSpPr>
        <p:spPr>
          <a:xfrm>
            <a:off x="2508330" y="4696669"/>
            <a:ext cx="7201215" cy="2024807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31</a:t>
            </a:fld>
            <a:endParaRPr lang="en-US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924" y="6108319"/>
            <a:ext cx="1292136" cy="315391"/>
          </a:xfrm>
          <a:prstGeom prst="rect">
            <a:avLst/>
          </a:prstGeom>
        </p:spPr>
      </p:pic>
      <p:sp>
        <p:nvSpPr>
          <p:cNvPr id="267" name="Rectangle 2"/>
          <p:cNvSpPr/>
          <p:nvPr/>
        </p:nvSpPr>
        <p:spPr bwMode="auto">
          <a:xfrm rot="16200000" flipH="1">
            <a:off x="2986634" y="1265430"/>
            <a:ext cx="134639" cy="348874"/>
          </a:xfrm>
          <a:prstGeom prst="rect">
            <a:avLst/>
          </a:prstGeom>
          <a:solidFill>
            <a:sysClr val="window" lastClr="FFFFFF">
              <a:lumMod val="50000"/>
              <a:alpha val="54901"/>
            </a:sysClr>
          </a:solidFill>
          <a:ln w="9525" algn="ctr">
            <a:noFill/>
            <a:miter lim="800000"/>
            <a:headEnd/>
            <a:tailEnd/>
          </a:ln>
        </p:spPr>
        <p:txBody>
          <a:bodyPr rot="10800000" wrap="none" lIns="64291" tIns="32146" rIns="64291" bIns="32146" anchor="ctr"/>
          <a:lstStyle/>
          <a:p>
            <a:pPr defTabSz="642915">
              <a:defRPr/>
            </a:pPr>
            <a:endParaRPr lang="en-US" sz="17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46" name="Rounded Rectangle 345"/>
          <p:cNvSpPr/>
          <p:nvPr/>
        </p:nvSpPr>
        <p:spPr>
          <a:xfrm>
            <a:off x="2651332" y="4850128"/>
            <a:ext cx="3423333" cy="1677320"/>
          </a:xfrm>
          <a:prstGeom prst="roundRect">
            <a:avLst>
              <a:gd name="adj" fmla="val 5690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613" y="5019332"/>
            <a:ext cx="1131498" cy="507386"/>
          </a:xfrm>
          <a:prstGeom prst="rect">
            <a:avLst/>
          </a:prstGeom>
        </p:spPr>
      </p:pic>
      <p:sp>
        <p:nvSpPr>
          <p:cNvPr id="284" name="Rounded Rectangle 283"/>
          <p:cNvSpPr/>
          <p:nvPr/>
        </p:nvSpPr>
        <p:spPr bwMode="gray">
          <a:xfrm>
            <a:off x="1864508" y="1394467"/>
            <a:ext cx="1648142" cy="591692"/>
          </a:xfrm>
          <a:prstGeom prst="roundRect">
            <a:avLst>
              <a:gd name="adj" fmla="val 430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9" y="1470801"/>
            <a:ext cx="1497031" cy="4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3" name="Picture 362" descr="server-black-2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45" y="5352958"/>
            <a:ext cx="283810" cy="347521"/>
          </a:xfrm>
          <a:prstGeom prst="rect">
            <a:avLst/>
          </a:prstGeom>
          <a:effectLst/>
        </p:spPr>
      </p:pic>
      <p:pic>
        <p:nvPicPr>
          <p:cNvPr id="412" name="Picture 411" descr="data-model-lightblue-2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25" y="6056600"/>
            <a:ext cx="426046" cy="490086"/>
          </a:xfrm>
          <a:prstGeom prst="rect">
            <a:avLst/>
          </a:prstGeom>
        </p:spPr>
      </p:pic>
      <p:pic>
        <p:nvPicPr>
          <p:cNvPr id="414" name="Picture 413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88" y="5728285"/>
            <a:ext cx="573358" cy="573358"/>
          </a:xfrm>
          <a:prstGeom prst="rect">
            <a:avLst/>
          </a:prstGeom>
        </p:spPr>
      </p:pic>
      <p:pic>
        <p:nvPicPr>
          <p:cNvPr id="415" name="Picture 414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92" y="5850351"/>
            <a:ext cx="573358" cy="573358"/>
          </a:xfrm>
          <a:prstGeom prst="rect">
            <a:avLst/>
          </a:prstGeom>
        </p:spPr>
      </p:pic>
      <p:pic>
        <p:nvPicPr>
          <p:cNvPr id="416" name="Picture 415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20" y="5154927"/>
            <a:ext cx="573358" cy="573358"/>
          </a:xfrm>
          <a:prstGeom prst="rect">
            <a:avLst/>
          </a:prstGeom>
        </p:spPr>
      </p:pic>
      <p:sp>
        <p:nvSpPr>
          <p:cNvPr id="417" name="Can 416"/>
          <p:cNvSpPr/>
          <p:nvPr/>
        </p:nvSpPr>
        <p:spPr>
          <a:xfrm>
            <a:off x="1900472" y="2152214"/>
            <a:ext cx="472259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DHCP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8" name="Can 417"/>
          <p:cNvSpPr/>
          <p:nvPr/>
        </p:nvSpPr>
        <p:spPr>
          <a:xfrm>
            <a:off x="1745155" y="2619749"/>
            <a:ext cx="631993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IMS/IPAM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9" name="Can 418"/>
          <p:cNvSpPr/>
          <p:nvPr/>
        </p:nvSpPr>
        <p:spPr>
          <a:xfrm>
            <a:off x="1970156" y="3127238"/>
            <a:ext cx="308308" cy="360515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FW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0" name="Can 419"/>
          <p:cNvSpPr/>
          <p:nvPr/>
        </p:nvSpPr>
        <p:spPr>
          <a:xfrm>
            <a:off x="2329521" y="3387376"/>
            <a:ext cx="387981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Proxy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1" name="Can 420"/>
          <p:cNvSpPr/>
          <p:nvPr/>
        </p:nvSpPr>
        <p:spPr>
          <a:xfrm>
            <a:off x="1861553" y="3517597"/>
            <a:ext cx="422229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VPN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2" name="Can 421"/>
          <p:cNvSpPr/>
          <p:nvPr/>
        </p:nvSpPr>
        <p:spPr>
          <a:xfrm>
            <a:off x="2329520" y="3004472"/>
            <a:ext cx="321812" cy="365278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AD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cxnSp>
        <p:nvCxnSpPr>
          <p:cNvPr id="423" name="Straight Arrow Connector 422"/>
          <p:cNvCxnSpPr/>
          <p:nvPr/>
        </p:nvCxnSpPr>
        <p:spPr>
          <a:xfrm>
            <a:off x="2508330" y="2362230"/>
            <a:ext cx="720061" cy="181455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>
            <a:off x="2501070" y="2673456"/>
            <a:ext cx="72732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/>
          <p:nvPr/>
        </p:nvCxnSpPr>
        <p:spPr>
          <a:xfrm>
            <a:off x="2761394" y="3185609"/>
            <a:ext cx="912015" cy="9988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>
            <a:off x="2822852" y="3389661"/>
            <a:ext cx="850557" cy="0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2851159" y="3601519"/>
            <a:ext cx="758913" cy="2286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2" name="Rectangle 431"/>
          <p:cNvSpPr/>
          <p:nvPr/>
        </p:nvSpPr>
        <p:spPr>
          <a:xfrm>
            <a:off x="3359846" y="2073218"/>
            <a:ext cx="3283996" cy="753777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atinLnBrk="1" hangingPunct="0"/>
            <a:r>
              <a:rPr lang="en-US" dirty="0">
                <a:solidFill>
                  <a:srgbClr val="000000"/>
                </a:solidFill>
                <a:sym typeface="Avenir Roman"/>
              </a:rPr>
              <a:t>Real Time Identity Resolution</a:t>
            </a:r>
            <a:endParaRPr lang="en-US" dirty="0">
              <a:solidFill>
                <a:srgbClr val="000000"/>
              </a:solidFill>
              <a:sym typeface="Avenir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0733" y="4788940"/>
            <a:ext cx="1485379" cy="5088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785888" y="5451059"/>
            <a:ext cx="1631981" cy="1071610"/>
          </a:xfrm>
          <a:prstGeom prst="rect">
            <a:avLst/>
          </a:prstGeom>
        </p:spPr>
      </p:pic>
      <p:pic>
        <p:nvPicPr>
          <p:cNvPr id="20" name="Picture 19" descr="Screen Shot 2016-01-10 at 9.54.44 PM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65" y="5808349"/>
            <a:ext cx="1045380" cy="5999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8245" y="5954080"/>
            <a:ext cx="650698" cy="366371"/>
          </a:xfrm>
          <a:prstGeom prst="rect">
            <a:avLst/>
          </a:prstGeom>
        </p:spPr>
      </p:pic>
      <p:sp>
        <p:nvSpPr>
          <p:cNvPr id="435" name="Rectangle 434"/>
          <p:cNvSpPr/>
          <p:nvPr/>
        </p:nvSpPr>
        <p:spPr>
          <a:xfrm>
            <a:off x="3700852" y="3128053"/>
            <a:ext cx="991255" cy="52321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venir Roman"/>
              </a:rPr>
              <a:t>Distributed ETL</a:t>
            </a:r>
            <a:endParaRPr lang="en-US" sz="14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4730685" y="2922374"/>
            <a:ext cx="100825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dirty="0"/>
              <a:t>Username = select </a:t>
            </a:r>
            <a:r>
              <a:rPr lang="en-US" sz="700" dirty="0" err="1"/>
              <a:t>coallesce</a:t>
            </a:r>
            <a:r>
              <a:rPr lang="en-US" sz="700" dirty="0"/>
              <a:t>(</a:t>
            </a:r>
            <a:r>
              <a:rPr lang="en-US" sz="700" dirty="0" err="1"/>
              <a:t>user_name</a:t>
            </a:r>
            <a:r>
              <a:rPr lang="en-US" sz="700" dirty="0"/>
              <a:t>, hostname, IP) from </a:t>
            </a:r>
            <a:r>
              <a:rPr lang="en-US" sz="700" dirty="0" err="1"/>
              <a:t>Active_ID_Table</a:t>
            </a:r>
            <a:r>
              <a:rPr lang="en-US" sz="700" dirty="0"/>
              <a:t> where IP = ‘10.10.100.23)</a:t>
            </a:r>
          </a:p>
        </p:txBody>
      </p:sp>
      <p:cxnSp>
        <p:nvCxnSpPr>
          <p:cNvPr id="437" name="Straight Arrow Connector 436"/>
          <p:cNvCxnSpPr>
            <a:endCxn id="435" idx="0"/>
          </p:cNvCxnSpPr>
          <p:nvPr/>
        </p:nvCxnSpPr>
        <p:spPr>
          <a:xfrm>
            <a:off x="4196479" y="2826995"/>
            <a:ext cx="0" cy="3010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8" name="Table 437"/>
          <p:cNvGraphicFramePr>
            <a:graphicFrameLocks noGrp="1"/>
          </p:cNvGraphicFramePr>
          <p:nvPr>
            <p:extLst/>
          </p:nvPr>
        </p:nvGraphicFramePr>
        <p:xfrm>
          <a:off x="3548613" y="2409988"/>
          <a:ext cx="2978640" cy="352125"/>
        </p:xfrm>
        <a:graphic>
          <a:graphicData uri="http://schemas.openxmlformats.org/drawingml/2006/table">
            <a:tbl>
              <a:tblPr/>
              <a:tblGrid>
                <a:gridCol w="503990"/>
                <a:gridCol w="968362"/>
                <a:gridCol w="808790"/>
                <a:gridCol w="697498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IP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DHCP.MAC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DHCP_Lasteventtime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AD_FQDN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113596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10.100.1.23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58:5c:35:c3:6e:a4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2014-03-11T14:00:00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joe.eng.acme.com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</a:tr>
              <a:tr h="6248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10.13.11.221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12:3a:74:b2:6a:22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2014-03-12T14:30:00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ad.hr.acme.com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13"/>
          <a:srcRect t="20075" r="2133" b="21827"/>
          <a:stretch/>
        </p:blipFill>
        <p:spPr>
          <a:xfrm>
            <a:off x="6112548" y="5297821"/>
            <a:ext cx="1627524" cy="1318671"/>
          </a:xfrm>
          <a:prstGeom prst="rect">
            <a:avLst/>
          </a:prstGeom>
        </p:spPr>
      </p:pic>
      <p:pic>
        <p:nvPicPr>
          <p:cNvPr id="447" name="Picture 446" descr="process-analytics-lightorange-4x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06" y="1699352"/>
            <a:ext cx="489124" cy="681280"/>
          </a:xfrm>
          <a:prstGeom prst="rect">
            <a:avLst/>
          </a:prstGeom>
        </p:spPr>
      </p:pic>
      <p:pic>
        <p:nvPicPr>
          <p:cNvPr id="452" name="Picture 45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9" y="467208"/>
            <a:ext cx="642381" cy="681314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42866" y="1746777"/>
            <a:ext cx="1275505" cy="32644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4490" y="2964264"/>
            <a:ext cx="2076242" cy="909930"/>
          </a:xfrm>
          <a:prstGeom prst="rect">
            <a:avLst/>
          </a:prstGeom>
        </p:spPr>
      </p:pic>
      <p:sp>
        <p:nvSpPr>
          <p:cNvPr id="455" name="TextBox 454"/>
          <p:cNvSpPr txBox="1"/>
          <p:nvPr/>
        </p:nvSpPr>
        <p:spPr>
          <a:xfrm>
            <a:off x="7064629" y="2031878"/>
            <a:ext cx="1370209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Sequential Models and IOC’s</a:t>
            </a:r>
            <a:endParaRPr lang="en-US" b="1" dirty="0"/>
          </a:p>
        </p:txBody>
      </p:sp>
      <p:sp>
        <p:nvSpPr>
          <p:cNvPr id="454" name="TextBox 453"/>
          <p:cNvSpPr txBox="1"/>
          <p:nvPr/>
        </p:nvSpPr>
        <p:spPr>
          <a:xfrm>
            <a:off x="2927757" y="3733942"/>
            <a:ext cx="775424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Ingest</a:t>
            </a:r>
            <a:endParaRPr lang="en-US" b="1" dirty="0"/>
          </a:p>
        </p:txBody>
      </p:sp>
      <p:cxnSp>
        <p:nvCxnSpPr>
          <p:cNvPr id="457" name="Straight Arrow Connector 456"/>
          <p:cNvCxnSpPr/>
          <p:nvPr/>
        </p:nvCxnSpPr>
        <p:spPr>
          <a:xfrm flipV="1">
            <a:off x="2801320" y="2762112"/>
            <a:ext cx="427070" cy="249108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9" name="TextBox 458"/>
          <p:cNvSpPr txBox="1"/>
          <p:nvPr/>
        </p:nvSpPr>
        <p:spPr>
          <a:xfrm>
            <a:off x="5234325" y="4807190"/>
            <a:ext cx="175644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Large Scale Models and Non-Sequential IOC’s </a:t>
            </a:r>
            <a:endParaRPr lang="en-US" sz="1200" b="1" dirty="0"/>
          </a:p>
        </p:txBody>
      </p:sp>
      <p:pic>
        <p:nvPicPr>
          <p:cNvPr id="460" name="Picture 459" descr="server-black-2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71" y="5380765"/>
            <a:ext cx="283810" cy="347521"/>
          </a:xfrm>
          <a:prstGeom prst="rect">
            <a:avLst/>
          </a:prstGeom>
          <a:effectLst/>
        </p:spPr>
      </p:pic>
      <p:sp>
        <p:nvSpPr>
          <p:cNvPr id="466" name="Left-Right Arrow 465"/>
          <p:cNvSpPr/>
          <p:nvPr/>
        </p:nvSpPr>
        <p:spPr>
          <a:xfrm rot="5400000">
            <a:off x="3682014" y="4143866"/>
            <a:ext cx="917822" cy="187782"/>
          </a:xfrm>
          <a:prstGeom prst="leftRightArrow">
            <a:avLst/>
          </a:prstGeom>
          <a:gradFill flip="none" rotWithShape="1">
            <a:gsLst>
              <a:gs pos="0">
                <a:srgbClr val="72BF3C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/>
        </p:spPr>
        <p:txBody>
          <a:bodyPr lIns="51426" tIns="25713" rIns="51426" bIns="25713"/>
          <a:lstStyle/>
          <a:p>
            <a:pPr defTabSz="514259">
              <a:defRPr/>
            </a:pPr>
            <a:endParaRPr lang="en-US" sz="1300">
              <a:solidFill>
                <a:srgbClr val="FFFFFF"/>
              </a:solidFill>
              <a:latin typeface="Myriad Pro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445973" y="1417639"/>
            <a:ext cx="224792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Real Time Layer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76051" y="5049665"/>
            <a:ext cx="1085342" cy="95410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Batch Layer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 flipH="1">
            <a:off x="9177774" y="1825772"/>
            <a:ext cx="1234662" cy="2408163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5" name="Picture 54" descr="www-blue.png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6" t="40950" r="40416" b="44726"/>
          <a:stretch/>
        </p:blipFill>
        <p:spPr>
          <a:xfrm>
            <a:off x="9406111" y="1825772"/>
            <a:ext cx="786178" cy="760278"/>
          </a:xfrm>
          <a:prstGeom prst="rect">
            <a:avLst/>
          </a:prstGeom>
        </p:spPr>
      </p:pic>
      <p:pic>
        <p:nvPicPr>
          <p:cNvPr id="56" name="Picture 55" descr="network-globe-orange-4x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621" y="3445555"/>
            <a:ext cx="649734" cy="64973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336800" y="2674699"/>
            <a:ext cx="1012742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Hybrid View (Batch + Real Time)</a:t>
            </a:r>
            <a:endParaRPr lang="en-US" sz="1200" b="1" dirty="0"/>
          </a:p>
        </p:txBody>
      </p:sp>
      <p:sp>
        <p:nvSpPr>
          <p:cNvPr id="58" name="Left-Right Arrow 57"/>
          <p:cNvSpPr/>
          <p:nvPr/>
        </p:nvSpPr>
        <p:spPr>
          <a:xfrm rot="5400000">
            <a:off x="9060146" y="4347363"/>
            <a:ext cx="691928" cy="187783"/>
          </a:xfrm>
          <a:prstGeom prst="leftRightArrow">
            <a:avLst/>
          </a:prstGeom>
          <a:gradFill flip="none" rotWithShape="1">
            <a:gsLst>
              <a:gs pos="0">
                <a:srgbClr val="72BF3C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/>
        </p:spPr>
        <p:txBody>
          <a:bodyPr lIns="51426" tIns="25713" rIns="51426" bIns="25713"/>
          <a:lstStyle/>
          <a:p>
            <a:pPr defTabSz="514259">
              <a:defRPr/>
            </a:pPr>
            <a:endParaRPr lang="en-US" sz="1300">
              <a:solidFill>
                <a:srgbClr val="FFFFFF"/>
              </a:solidFill>
              <a:latin typeface="Myriad Pro" charset="0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8077200" y="3330678"/>
            <a:ext cx="1235018" cy="330361"/>
          </a:xfrm>
          <a:prstGeom prst="rightArrow">
            <a:avLst/>
          </a:prstGeom>
          <a:gradFill flip="none" rotWithShape="1">
            <a:gsLst>
              <a:gs pos="81000">
                <a:srgbClr val="00405B"/>
              </a:gs>
              <a:gs pos="1500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102852" tIns="102852" rIns="102852" bIns="102852" anchor="ctr" anchorCtr="1"/>
          <a:lstStyle/>
          <a:p>
            <a:pPr algn="ctr" defTabSz="514259"/>
            <a:endParaRPr lang="en-US" ker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8588024" y="2626478"/>
            <a:ext cx="724195" cy="337787"/>
          </a:xfrm>
          <a:prstGeom prst="rightArrow">
            <a:avLst/>
          </a:prstGeom>
          <a:gradFill flip="none" rotWithShape="1">
            <a:gsLst>
              <a:gs pos="81000">
                <a:srgbClr val="00405B"/>
              </a:gs>
              <a:gs pos="1500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102852" tIns="102852" rIns="102852" bIns="102852" anchor="ctr" anchorCtr="1"/>
          <a:lstStyle/>
          <a:p>
            <a:pPr algn="ctr" defTabSz="514259"/>
            <a:endParaRPr lang="en-US" ker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8309728" y="2965609"/>
            <a:ext cx="1002491" cy="365068"/>
          </a:xfrm>
          <a:prstGeom prst="rightArrow">
            <a:avLst/>
          </a:prstGeom>
          <a:gradFill flip="none" rotWithShape="1">
            <a:gsLst>
              <a:gs pos="81000">
                <a:srgbClr val="00405B"/>
              </a:gs>
              <a:gs pos="1500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102852" tIns="102852" rIns="102852" bIns="102852" anchor="ctr" anchorCtr="1"/>
          <a:lstStyle/>
          <a:p>
            <a:pPr algn="ctr" defTabSz="514259"/>
            <a:endParaRPr lang="en-US" kern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966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ight Arrow 57"/>
          <p:cNvSpPr/>
          <p:nvPr/>
        </p:nvSpPr>
        <p:spPr>
          <a:xfrm>
            <a:off x="8077200" y="3330678"/>
            <a:ext cx="1235018" cy="330361"/>
          </a:xfrm>
          <a:prstGeom prst="rightArrow">
            <a:avLst/>
          </a:prstGeom>
          <a:gradFill flip="none" rotWithShape="1">
            <a:gsLst>
              <a:gs pos="81000">
                <a:srgbClr val="00405B"/>
              </a:gs>
              <a:gs pos="1500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102852" tIns="102852" rIns="102852" bIns="102852" anchor="ctr" anchorCtr="1"/>
          <a:lstStyle/>
          <a:p>
            <a:pPr algn="ctr" defTabSz="514259"/>
            <a:endParaRPr lang="en-US" ker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8588024" y="2626478"/>
            <a:ext cx="724195" cy="337787"/>
          </a:xfrm>
          <a:prstGeom prst="rightArrow">
            <a:avLst/>
          </a:prstGeom>
          <a:gradFill flip="none" rotWithShape="1">
            <a:gsLst>
              <a:gs pos="81000">
                <a:srgbClr val="00405B"/>
              </a:gs>
              <a:gs pos="1500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102852" tIns="102852" rIns="102852" bIns="102852" anchor="ctr" anchorCtr="1"/>
          <a:lstStyle/>
          <a:p>
            <a:pPr algn="ctr" defTabSz="514259"/>
            <a:endParaRPr lang="en-US" ker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8309728" y="2965609"/>
            <a:ext cx="1002491" cy="365068"/>
          </a:xfrm>
          <a:prstGeom prst="rightArrow">
            <a:avLst/>
          </a:prstGeom>
          <a:gradFill flip="none" rotWithShape="1">
            <a:gsLst>
              <a:gs pos="81000">
                <a:srgbClr val="00405B"/>
              </a:gs>
              <a:gs pos="1500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102852" tIns="102852" rIns="102852" bIns="102852" anchor="ctr" anchorCtr="1"/>
          <a:lstStyle/>
          <a:p>
            <a:pPr algn="ctr" defTabSz="514259"/>
            <a:endParaRPr lang="en-US" ker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39" name="Rectangle 438"/>
          <p:cNvSpPr/>
          <p:nvPr/>
        </p:nvSpPr>
        <p:spPr>
          <a:xfrm>
            <a:off x="1687448" y="1286726"/>
            <a:ext cx="2097046" cy="2770383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0" name="Rectangle 439"/>
          <p:cNvSpPr/>
          <p:nvPr/>
        </p:nvSpPr>
        <p:spPr>
          <a:xfrm>
            <a:off x="4015501" y="1657699"/>
            <a:ext cx="4808238" cy="2399409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3" name="Rectangle 432"/>
          <p:cNvSpPr/>
          <p:nvPr/>
        </p:nvSpPr>
        <p:spPr>
          <a:xfrm>
            <a:off x="2508330" y="4696669"/>
            <a:ext cx="7201215" cy="2024807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32</a:t>
            </a:fld>
            <a:endParaRPr lang="en-US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924" y="6108319"/>
            <a:ext cx="1292136" cy="315391"/>
          </a:xfrm>
          <a:prstGeom prst="rect">
            <a:avLst/>
          </a:prstGeom>
        </p:spPr>
      </p:pic>
      <p:sp>
        <p:nvSpPr>
          <p:cNvPr id="267" name="Rectangle 2"/>
          <p:cNvSpPr/>
          <p:nvPr/>
        </p:nvSpPr>
        <p:spPr bwMode="auto">
          <a:xfrm rot="16200000" flipH="1">
            <a:off x="2986634" y="1265430"/>
            <a:ext cx="134639" cy="348874"/>
          </a:xfrm>
          <a:prstGeom prst="rect">
            <a:avLst/>
          </a:prstGeom>
          <a:solidFill>
            <a:sysClr val="window" lastClr="FFFFFF">
              <a:lumMod val="50000"/>
              <a:alpha val="54901"/>
            </a:sysClr>
          </a:solidFill>
          <a:ln w="9525" algn="ctr">
            <a:noFill/>
            <a:miter lim="800000"/>
            <a:headEnd/>
            <a:tailEnd/>
          </a:ln>
        </p:spPr>
        <p:txBody>
          <a:bodyPr rot="10800000" wrap="none" lIns="64291" tIns="32146" rIns="64291" bIns="32146" anchor="ctr"/>
          <a:lstStyle/>
          <a:p>
            <a:pPr defTabSz="642915">
              <a:defRPr/>
            </a:pPr>
            <a:endParaRPr lang="en-US" sz="17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46" name="Rounded Rectangle 345"/>
          <p:cNvSpPr/>
          <p:nvPr/>
        </p:nvSpPr>
        <p:spPr>
          <a:xfrm>
            <a:off x="2651332" y="4850128"/>
            <a:ext cx="3423333" cy="1677320"/>
          </a:xfrm>
          <a:prstGeom prst="roundRect">
            <a:avLst>
              <a:gd name="adj" fmla="val 5690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613" y="5019332"/>
            <a:ext cx="1131498" cy="507386"/>
          </a:xfrm>
          <a:prstGeom prst="rect">
            <a:avLst/>
          </a:prstGeom>
        </p:spPr>
      </p:pic>
      <p:sp>
        <p:nvSpPr>
          <p:cNvPr id="284" name="Rounded Rectangle 283"/>
          <p:cNvSpPr/>
          <p:nvPr/>
        </p:nvSpPr>
        <p:spPr bwMode="gray">
          <a:xfrm>
            <a:off x="1864508" y="1394467"/>
            <a:ext cx="1648142" cy="591692"/>
          </a:xfrm>
          <a:prstGeom prst="roundRect">
            <a:avLst>
              <a:gd name="adj" fmla="val 430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9" y="1470801"/>
            <a:ext cx="1497031" cy="4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3" name="Picture 362" descr="server-black-2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45" y="5352958"/>
            <a:ext cx="283810" cy="347521"/>
          </a:xfrm>
          <a:prstGeom prst="rect">
            <a:avLst/>
          </a:prstGeom>
          <a:effectLst/>
        </p:spPr>
      </p:pic>
      <p:pic>
        <p:nvPicPr>
          <p:cNvPr id="412" name="Picture 411" descr="data-model-lightblue-2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25" y="6056600"/>
            <a:ext cx="426046" cy="490086"/>
          </a:xfrm>
          <a:prstGeom prst="rect">
            <a:avLst/>
          </a:prstGeom>
        </p:spPr>
      </p:pic>
      <p:pic>
        <p:nvPicPr>
          <p:cNvPr id="414" name="Picture 413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88" y="5728285"/>
            <a:ext cx="573358" cy="573358"/>
          </a:xfrm>
          <a:prstGeom prst="rect">
            <a:avLst/>
          </a:prstGeom>
        </p:spPr>
      </p:pic>
      <p:pic>
        <p:nvPicPr>
          <p:cNvPr id="415" name="Picture 414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92" y="5850351"/>
            <a:ext cx="573358" cy="573358"/>
          </a:xfrm>
          <a:prstGeom prst="rect">
            <a:avLst/>
          </a:prstGeom>
        </p:spPr>
      </p:pic>
      <p:pic>
        <p:nvPicPr>
          <p:cNvPr id="416" name="Picture 415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20" y="5154927"/>
            <a:ext cx="573358" cy="573358"/>
          </a:xfrm>
          <a:prstGeom prst="rect">
            <a:avLst/>
          </a:prstGeom>
        </p:spPr>
      </p:pic>
      <p:sp>
        <p:nvSpPr>
          <p:cNvPr id="417" name="Can 416"/>
          <p:cNvSpPr/>
          <p:nvPr/>
        </p:nvSpPr>
        <p:spPr>
          <a:xfrm>
            <a:off x="1900472" y="2152214"/>
            <a:ext cx="472259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DHCP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8" name="Can 417"/>
          <p:cNvSpPr/>
          <p:nvPr/>
        </p:nvSpPr>
        <p:spPr>
          <a:xfrm>
            <a:off x="1745155" y="2619749"/>
            <a:ext cx="631993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IMS/IPAM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9" name="Can 418"/>
          <p:cNvSpPr/>
          <p:nvPr/>
        </p:nvSpPr>
        <p:spPr>
          <a:xfrm>
            <a:off x="1970156" y="3127238"/>
            <a:ext cx="308308" cy="360515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FW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0" name="Can 419"/>
          <p:cNvSpPr/>
          <p:nvPr/>
        </p:nvSpPr>
        <p:spPr>
          <a:xfrm>
            <a:off x="2329521" y="3387376"/>
            <a:ext cx="387981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Proxy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1" name="Can 420"/>
          <p:cNvSpPr/>
          <p:nvPr/>
        </p:nvSpPr>
        <p:spPr>
          <a:xfrm>
            <a:off x="1861553" y="3517597"/>
            <a:ext cx="422229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VPN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2" name="Can 421"/>
          <p:cNvSpPr/>
          <p:nvPr/>
        </p:nvSpPr>
        <p:spPr>
          <a:xfrm>
            <a:off x="2329520" y="3004472"/>
            <a:ext cx="321812" cy="365278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AD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cxnSp>
        <p:nvCxnSpPr>
          <p:cNvPr id="423" name="Straight Arrow Connector 422"/>
          <p:cNvCxnSpPr/>
          <p:nvPr/>
        </p:nvCxnSpPr>
        <p:spPr>
          <a:xfrm>
            <a:off x="2508330" y="2362230"/>
            <a:ext cx="720061" cy="181455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>
            <a:off x="2501070" y="2673456"/>
            <a:ext cx="72732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/>
          <p:nvPr/>
        </p:nvCxnSpPr>
        <p:spPr>
          <a:xfrm>
            <a:off x="2761394" y="3185609"/>
            <a:ext cx="912015" cy="9988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>
            <a:off x="2822852" y="3389661"/>
            <a:ext cx="850557" cy="0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2851159" y="3601519"/>
            <a:ext cx="758913" cy="2286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2" name="Rectangle 431"/>
          <p:cNvSpPr/>
          <p:nvPr/>
        </p:nvSpPr>
        <p:spPr>
          <a:xfrm>
            <a:off x="3359846" y="2073218"/>
            <a:ext cx="3283996" cy="753777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atinLnBrk="1" hangingPunct="0"/>
            <a:r>
              <a:rPr lang="en-US" dirty="0">
                <a:solidFill>
                  <a:srgbClr val="000000"/>
                </a:solidFill>
                <a:sym typeface="Avenir Roman"/>
              </a:rPr>
              <a:t>Real Time Identity Resolution</a:t>
            </a:r>
            <a:endParaRPr lang="en-US" dirty="0">
              <a:solidFill>
                <a:srgbClr val="000000"/>
              </a:solidFill>
              <a:sym typeface="Avenir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0733" y="4788940"/>
            <a:ext cx="1485379" cy="5088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785888" y="5451059"/>
            <a:ext cx="1631981" cy="1071610"/>
          </a:xfrm>
          <a:prstGeom prst="rect">
            <a:avLst/>
          </a:prstGeom>
        </p:spPr>
      </p:pic>
      <p:pic>
        <p:nvPicPr>
          <p:cNvPr id="20" name="Picture 19" descr="Screen Shot 2016-01-10 at 9.54.44 PM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65" y="5808349"/>
            <a:ext cx="1045380" cy="5999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8245" y="5954080"/>
            <a:ext cx="650698" cy="366371"/>
          </a:xfrm>
          <a:prstGeom prst="rect">
            <a:avLst/>
          </a:prstGeom>
        </p:spPr>
      </p:pic>
      <p:sp>
        <p:nvSpPr>
          <p:cNvPr id="435" name="Rectangle 434"/>
          <p:cNvSpPr/>
          <p:nvPr/>
        </p:nvSpPr>
        <p:spPr>
          <a:xfrm>
            <a:off x="3700852" y="3128053"/>
            <a:ext cx="991255" cy="52321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venir Roman"/>
              </a:rPr>
              <a:t>Distributed ETL</a:t>
            </a:r>
            <a:endParaRPr lang="en-US" sz="14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4730685" y="2922374"/>
            <a:ext cx="100825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dirty="0"/>
              <a:t>Username = select </a:t>
            </a:r>
            <a:r>
              <a:rPr lang="en-US" sz="700" dirty="0" err="1"/>
              <a:t>coallesce</a:t>
            </a:r>
            <a:r>
              <a:rPr lang="en-US" sz="700" dirty="0"/>
              <a:t>(</a:t>
            </a:r>
            <a:r>
              <a:rPr lang="en-US" sz="700" dirty="0" err="1"/>
              <a:t>user_name</a:t>
            </a:r>
            <a:r>
              <a:rPr lang="en-US" sz="700" dirty="0"/>
              <a:t>, hostname, IP) from </a:t>
            </a:r>
            <a:r>
              <a:rPr lang="en-US" sz="700" dirty="0" err="1"/>
              <a:t>Active_ID_Table</a:t>
            </a:r>
            <a:r>
              <a:rPr lang="en-US" sz="700" dirty="0"/>
              <a:t> where IP = ‘10.10.100.23)</a:t>
            </a:r>
          </a:p>
        </p:txBody>
      </p:sp>
      <p:cxnSp>
        <p:nvCxnSpPr>
          <p:cNvPr id="437" name="Straight Arrow Connector 436"/>
          <p:cNvCxnSpPr>
            <a:endCxn id="435" idx="0"/>
          </p:cNvCxnSpPr>
          <p:nvPr/>
        </p:nvCxnSpPr>
        <p:spPr>
          <a:xfrm>
            <a:off x="4196479" y="2826995"/>
            <a:ext cx="0" cy="3010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8" name="Table 437"/>
          <p:cNvGraphicFramePr>
            <a:graphicFrameLocks noGrp="1"/>
          </p:cNvGraphicFramePr>
          <p:nvPr>
            <p:extLst/>
          </p:nvPr>
        </p:nvGraphicFramePr>
        <p:xfrm>
          <a:off x="3548613" y="2409988"/>
          <a:ext cx="2978640" cy="352125"/>
        </p:xfrm>
        <a:graphic>
          <a:graphicData uri="http://schemas.openxmlformats.org/drawingml/2006/table">
            <a:tbl>
              <a:tblPr/>
              <a:tblGrid>
                <a:gridCol w="503990"/>
                <a:gridCol w="968362"/>
                <a:gridCol w="808790"/>
                <a:gridCol w="697498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IP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DHCP.MAC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DHCP_Lasteventtime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AD_FQDN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113596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10.100.1.23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58:5c:35:c3:6e:a4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2014-03-11T14:00:00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joe.eng.acme.com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</a:tr>
              <a:tr h="6248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10.13.11.221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12:3a:74:b2:6a:22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2014-03-12T14:30:00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ad.hr.acme.com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13"/>
          <a:srcRect t="20075" r="2133" b="21827"/>
          <a:stretch/>
        </p:blipFill>
        <p:spPr>
          <a:xfrm>
            <a:off x="6112548" y="5297821"/>
            <a:ext cx="1627524" cy="1318671"/>
          </a:xfrm>
          <a:prstGeom prst="rect">
            <a:avLst/>
          </a:prstGeom>
        </p:spPr>
      </p:pic>
      <p:pic>
        <p:nvPicPr>
          <p:cNvPr id="447" name="Picture 446" descr="process-analytics-lightorange-4x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06" y="1699352"/>
            <a:ext cx="489124" cy="68128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42866" y="1746777"/>
            <a:ext cx="1275505" cy="32644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4490" y="2964264"/>
            <a:ext cx="2076242" cy="909930"/>
          </a:xfrm>
          <a:prstGeom prst="rect">
            <a:avLst/>
          </a:prstGeom>
        </p:spPr>
      </p:pic>
      <p:sp>
        <p:nvSpPr>
          <p:cNvPr id="455" name="TextBox 454"/>
          <p:cNvSpPr txBox="1"/>
          <p:nvPr/>
        </p:nvSpPr>
        <p:spPr>
          <a:xfrm>
            <a:off x="7064629" y="2031878"/>
            <a:ext cx="1370209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Sequential Models and IOC’s</a:t>
            </a:r>
            <a:endParaRPr lang="en-US" b="1" dirty="0"/>
          </a:p>
        </p:txBody>
      </p:sp>
      <p:sp>
        <p:nvSpPr>
          <p:cNvPr id="454" name="TextBox 453"/>
          <p:cNvSpPr txBox="1"/>
          <p:nvPr/>
        </p:nvSpPr>
        <p:spPr>
          <a:xfrm>
            <a:off x="2927757" y="3733942"/>
            <a:ext cx="775424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Ingest</a:t>
            </a:r>
            <a:endParaRPr lang="en-US" b="1" dirty="0"/>
          </a:p>
        </p:txBody>
      </p:sp>
      <p:cxnSp>
        <p:nvCxnSpPr>
          <p:cNvPr id="457" name="Straight Arrow Connector 456"/>
          <p:cNvCxnSpPr/>
          <p:nvPr/>
        </p:nvCxnSpPr>
        <p:spPr>
          <a:xfrm flipV="1">
            <a:off x="2801320" y="2762112"/>
            <a:ext cx="427070" cy="249108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9" name="TextBox 458"/>
          <p:cNvSpPr txBox="1"/>
          <p:nvPr/>
        </p:nvSpPr>
        <p:spPr>
          <a:xfrm>
            <a:off x="5234325" y="4807190"/>
            <a:ext cx="175644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Large Scale Models and Non-Sequential IOC’s </a:t>
            </a:r>
            <a:endParaRPr lang="en-US" sz="1200" b="1" dirty="0"/>
          </a:p>
        </p:txBody>
      </p:sp>
      <p:pic>
        <p:nvPicPr>
          <p:cNvPr id="460" name="Picture 459" descr="server-black-2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71" y="5380765"/>
            <a:ext cx="283810" cy="347521"/>
          </a:xfrm>
          <a:prstGeom prst="rect">
            <a:avLst/>
          </a:prstGeom>
          <a:effectLst/>
        </p:spPr>
      </p:pic>
      <p:sp>
        <p:nvSpPr>
          <p:cNvPr id="466" name="Left-Right Arrow 465"/>
          <p:cNvSpPr/>
          <p:nvPr/>
        </p:nvSpPr>
        <p:spPr>
          <a:xfrm rot="5400000">
            <a:off x="3682014" y="4143866"/>
            <a:ext cx="917822" cy="187782"/>
          </a:xfrm>
          <a:prstGeom prst="leftRightArrow">
            <a:avLst/>
          </a:prstGeom>
          <a:gradFill flip="none" rotWithShape="1">
            <a:gsLst>
              <a:gs pos="0">
                <a:srgbClr val="72BF3C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/>
        </p:spPr>
        <p:txBody>
          <a:bodyPr lIns="51426" tIns="25713" rIns="51426" bIns="25713"/>
          <a:lstStyle/>
          <a:p>
            <a:pPr defTabSz="514259">
              <a:defRPr/>
            </a:pPr>
            <a:endParaRPr lang="en-US" sz="1300">
              <a:solidFill>
                <a:srgbClr val="FFFFFF"/>
              </a:solidFill>
              <a:latin typeface="Myriad Pro" charset="0"/>
            </a:endParaRPr>
          </a:p>
        </p:txBody>
      </p:sp>
      <p:sp>
        <p:nvSpPr>
          <p:cNvPr id="52" name="Rounded Rectangle 14"/>
          <p:cNvSpPr/>
          <p:nvPr/>
        </p:nvSpPr>
        <p:spPr>
          <a:xfrm>
            <a:off x="9336801" y="4022717"/>
            <a:ext cx="671685" cy="38630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5007" tIns="75007" rIns="75007" bIns="75007" numCol="1" spcCol="893" anchor="ctr" anchorCtr="0">
            <a:noAutofit/>
          </a:bodyPr>
          <a:lstStyle/>
          <a:p>
            <a:pPr algn="ctr" defTabSz="875078">
              <a:lnSpc>
                <a:spcPct val="90000"/>
              </a:lnSpc>
              <a:spcBef>
                <a:spcPct val="0"/>
              </a:spcBef>
              <a:defRPr/>
            </a:pPr>
            <a:endParaRPr lang="en-US" sz="800" b="1" kern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cs typeface="Calibri"/>
            </a:endParaRPr>
          </a:p>
        </p:txBody>
      </p:sp>
      <p:sp>
        <p:nvSpPr>
          <p:cNvPr id="53" name="Rectangle 52"/>
          <p:cNvSpPr/>
          <p:nvPr/>
        </p:nvSpPr>
        <p:spPr>
          <a:xfrm flipH="1">
            <a:off x="9177774" y="1825772"/>
            <a:ext cx="1234662" cy="2408163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4" name="Picture 53" descr="www-blue.png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6" t="40950" r="40416" b="44726"/>
          <a:stretch/>
        </p:blipFill>
        <p:spPr>
          <a:xfrm>
            <a:off x="9406111" y="1825772"/>
            <a:ext cx="786178" cy="760278"/>
          </a:xfrm>
          <a:prstGeom prst="rect">
            <a:avLst/>
          </a:prstGeom>
        </p:spPr>
      </p:pic>
      <p:pic>
        <p:nvPicPr>
          <p:cNvPr id="55" name="Picture 54" descr="network-globe-orange-4x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621" y="3445555"/>
            <a:ext cx="649734" cy="64973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336800" y="2674699"/>
            <a:ext cx="1012742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Hybrid View (Batch + Real Time)</a:t>
            </a:r>
            <a:endParaRPr lang="en-US" sz="1200" b="1" dirty="0"/>
          </a:p>
        </p:txBody>
      </p:sp>
      <p:sp>
        <p:nvSpPr>
          <p:cNvPr id="63" name="Left-Right Arrow 62"/>
          <p:cNvSpPr/>
          <p:nvPr/>
        </p:nvSpPr>
        <p:spPr>
          <a:xfrm rot="5400000">
            <a:off x="9060146" y="4347363"/>
            <a:ext cx="691928" cy="187783"/>
          </a:xfrm>
          <a:prstGeom prst="leftRightArrow">
            <a:avLst/>
          </a:prstGeom>
          <a:gradFill flip="none" rotWithShape="1">
            <a:gsLst>
              <a:gs pos="0">
                <a:srgbClr val="72BF3C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/>
        </p:spPr>
        <p:txBody>
          <a:bodyPr lIns="51426" tIns="25713" rIns="51426" bIns="25713"/>
          <a:lstStyle/>
          <a:p>
            <a:pPr defTabSz="514259">
              <a:defRPr/>
            </a:pPr>
            <a:endParaRPr lang="en-US" sz="1300">
              <a:solidFill>
                <a:srgbClr val="FFFFFF"/>
              </a:solidFill>
              <a:latin typeface="Myriad Pro" charset="0"/>
            </a:endParaRPr>
          </a:p>
        </p:txBody>
      </p:sp>
      <p:cxnSp>
        <p:nvCxnSpPr>
          <p:cNvPr id="7" name="Elbow Connector 6"/>
          <p:cNvCxnSpPr>
            <a:stCxn id="53" idx="0"/>
            <a:endCxn id="439" idx="0"/>
          </p:cNvCxnSpPr>
          <p:nvPr/>
        </p:nvCxnSpPr>
        <p:spPr>
          <a:xfrm rot="16200000" flipV="1">
            <a:off x="5996015" y="-1973319"/>
            <a:ext cx="539046" cy="7059134"/>
          </a:xfrm>
          <a:prstGeom prst="bentConnector3">
            <a:avLst>
              <a:gd name="adj1" fmla="val 217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63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ight Arrow 57"/>
          <p:cNvSpPr/>
          <p:nvPr/>
        </p:nvSpPr>
        <p:spPr>
          <a:xfrm>
            <a:off x="8077200" y="3330678"/>
            <a:ext cx="1235018" cy="330361"/>
          </a:xfrm>
          <a:prstGeom prst="rightArrow">
            <a:avLst/>
          </a:prstGeom>
          <a:gradFill flip="none" rotWithShape="1">
            <a:gsLst>
              <a:gs pos="81000">
                <a:srgbClr val="00405B"/>
              </a:gs>
              <a:gs pos="1500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102852" tIns="102852" rIns="102852" bIns="102852" anchor="ctr" anchorCtr="1"/>
          <a:lstStyle/>
          <a:p>
            <a:pPr algn="ctr" defTabSz="514259"/>
            <a:endParaRPr lang="en-US" ker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8588024" y="2626478"/>
            <a:ext cx="724195" cy="337787"/>
          </a:xfrm>
          <a:prstGeom prst="rightArrow">
            <a:avLst/>
          </a:prstGeom>
          <a:gradFill flip="none" rotWithShape="1">
            <a:gsLst>
              <a:gs pos="81000">
                <a:srgbClr val="00405B"/>
              </a:gs>
              <a:gs pos="1500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102852" tIns="102852" rIns="102852" bIns="102852" anchor="ctr" anchorCtr="1"/>
          <a:lstStyle/>
          <a:p>
            <a:pPr algn="ctr" defTabSz="514259"/>
            <a:endParaRPr lang="en-US" ker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8309728" y="2965609"/>
            <a:ext cx="1002491" cy="365068"/>
          </a:xfrm>
          <a:prstGeom prst="rightArrow">
            <a:avLst/>
          </a:prstGeom>
          <a:gradFill flip="none" rotWithShape="1">
            <a:gsLst>
              <a:gs pos="81000">
                <a:srgbClr val="00405B"/>
              </a:gs>
              <a:gs pos="1500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102852" tIns="102852" rIns="102852" bIns="102852" anchor="ctr" anchorCtr="1"/>
          <a:lstStyle/>
          <a:p>
            <a:pPr algn="ctr" defTabSz="514259"/>
            <a:endParaRPr lang="en-US" ker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39" name="Rectangle 438"/>
          <p:cNvSpPr/>
          <p:nvPr/>
        </p:nvSpPr>
        <p:spPr>
          <a:xfrm>
            <a:off x="1687448" y="1286726"/>
            <a:ext cx="2097046" cy="2770383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0" name="Rectangle 439"/>
          <p:cNvSpPr/>
          <p:nvPr/>
        </p:nvSpPr>
        <p:spPr>
          <a:xfrm>
            <a:off x="4015501" y="1657699"/>
            <a:ext cx="4808238" cy="2399409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3" name="Rectangle 432"/>
          <p:cNvSpPr/>
          <p:nvPr/>
        </p:nvSpPr>
        <p:spPr>
          <a:xfrm>
            <a:off x="2508330" y="4696669"/>
            <a:ext cx="7201215" cy="2024807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33</a:t>
            </a:fld>
            <a:endParaRPr lang="en-US" dirty="0"/>
          </a:p>
        </p:txBody>
      </p:sp>
      <p:pic>
        <p:nvPicPr>
          <p:cNvPr id="258" name="Picture 25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924" y="6108319"/>
            <a:ext cx="1292136" cy="315391"/>
          </a:xfrm>
          <a:prstGeom prst="rect">
            <a:avLst/>
          </a:prstGeom>
        </p:spPr>
      </p:pic>
      <p:sp>
        <p:nvSpPr>
          <p:cNvPr id="267" name="Rectangle 2"/>
          <p:cNvSpPr/>
          <p:nvPr/>
        </p:nvSpPr>
        <p:spPr bwMode="auto">
          <a:xfrm rot="16200000" flipH="1">
            <a:off x="2986634" y="1265430"/>
            <a:ext cx="134639" cy="348874"/>
          </a:xfrm>
          <a:prstGeom prst="rect">
            <a:avLst/>
          </a:prstGeom>
          <a:solidFill>
            <a:sysClr val="window" lastClr="FFFFFF">
              <a:lumMod val="50000"/>
              <a:alpha val="54901"/>
            </a:sysClr>
          </a:solidFill>
          <a:ln w="9525" algn="ctr">
            <a:noFill/>
            <a:miter lim="800000"/>
            <a:headEnd/>
            <a:tailEnd/>
          </a:ln>
        </p:spPr>
        <p:txBody>
          <a:bodyPr rot="10800000" wrap="none" lIns="64291" tIns="32146" rIns="64291" bIns="32146" anchor="ctr"/>
          <a:lstStyle/>
          <a:p>
            <a:pPr defTabSz="642915">
              <a:defRPr/>
            </a:pPr>
            <a:endParaRPr lang="en-US" sz="17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46" name="Rounded Rectangle 345"/>
          <p:cNvSpPr/>
          <p:nvPr/>
        </p:nvSpPr>
        <p:spPr>
          <a:xfrm>
            <a:off x="2651332" y="4850128"/>
            <a:ext cx="3423333" cy="1677320"/>
          </a:xfrm>
          <a:prstGeom prst="roundRect">
            <a:avLst>
              <a:gd name="adj" fmla="val 5690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613" y="5019332"/>
            <a:ext cx="1131498" cy="507386"/>
          </a:xfrm>
          <a:prstGeom prst="rect">
            <a:avLst/>
          </a:prstGeom>
        </p:spPr>
      </p:pic>
      <p:sp>
        <p:nvSpPr>
          <p:cNvPr id="284" name="Rounded Rectangle 283"/>
          <p:cNvSpPr/>
          <p:nvPr/>
        </p:nvSpPr>
        <p:spPr bwMode="gray">
          <a:xfrm>
            <a:off x="1864508" y="1394467"/>
            <a:ext cx="1648142" cy="591692"/>
          </a:xfrm>
          <a:prstGeom prst="roundRect">
            <a:avLst>
              <a:gd name="adj" fmla="val 430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9" y="1470801"/>
            <a:ext cx="1497031" cy="4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3" name="Picture 362" descr="server-black-2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45" y="5352958"/>
            <a:ext cx="283810" cy="347521"/>
          </a:xfrm>
          <a:prstGeom prst="rect">
            <a:avLst/>
          </a:prstGeom>
          <a:effectLst/>
        </p:spPr>
      </p:pic>
      <p:pic>
        <p:nvPicPr>
          <p:cNvPr id="412" name="Picture 411" descr="data-model-lightblue-2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25" y="6056600"/>
            <a:ext cx="426046" cy="490086"/>
          </a:xfrm>
          <a:prstGeom prst="rect">
            <a:avLst/>
          </a:prstGeom>
        </p:spPr>
      </p:pic>
      <p:pic>
        <p:nvPicPr>
          <p:cNvPr id="414" name="Picture 413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88" y="5728285"/>
            <a:ext cx="573358" cy="573358"/>
          </a:xfrm>
          <a:prstGeom prst="rect">
            <a:avLst/>
          </a:prstGeom>
        </p:spPr>
      </p:pic>
      <p:pic>
        <p:nvPicPr>
          <p:cNvPr id="415" name="Picture 414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92" y="5850351"/>
            <a:ext cx="573358" cy="573358"/>
          </a:xfrm>
          <a:prstGeom prst="rect">
            <a:avLst/>
          </a:prstGeom>
        </p:spPr>
      </p:pic>
      <p:pic>
        <p:nvPicPr>
          <p:cNvPr id="416" name="Picture 415" descr="storage-hadoo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20" y="5154927"/>
            <a:ext cx="573358" cy="573358"/>
          </a:xfrm>
          <a:prstGeom prst="rect">
            <a:avLst/>
          </a:prstGeom>
        </p:spPr>
      </p:pic>
      <p:sp>
        <p:nvSpPr>
          <p:cNvPr id="417" name="Can 416"/>
          <p:cNvSpPr/>
          <p:nvPr/>
        </p:nvSpPr>
        <p:spPr>
          <a:xfrm>
            <a:off x="1900472" y="2152214"/>
            <a:ext cx="472259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DHCP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8" name="Can 417"/>
          <p:cNvSpPr/>
          <p:nvPr/>
        </p:nvSpPr>
        <p:spPr>
          <a:xfrm>
            <a:off x="1745155" y="2619749"/>
            <a:ext cx="631993" cy="391471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IMS/IPAM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19" name="Can 418"/>
          <p:cNvSpPr/>
          <p:nvPr/>
        </p:nvSpPr>
        <p:spPr>
          <a:xfrm>
            <a:off x="1970156" y="3127238"/>
            <a:ext cx="308308" cy="360515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FW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0" name="Can 419"/>
          <p:cNvSpPr/>
          <p:nvPr/>
        </p:nvSpPr>
        <p:spPr>
          <a:xfrm>
            <a:off x="2329521" y="3387376"/>
            <a:ext cx="387981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Proxy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1" name="Can 420"/>
          <p:cNvSpPr/>
          <p:nvPr/>
        </p:nvSpPr>
        <p:spPr>
          <a:xfrm>
            <a:off x="1861553" y="3517597"/>
            <a:ext cx="422229" cy="391471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VPN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22" name="Can 421"/>
          <p:cNvSpPr/>
          <p:nvPr/>
        </p:nvSpPr>
        <p:spPr>
          <a:xfrm>
            <a:off x="2329520" y="3004472"/>
            <a:ext cx="321812" cy="365278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 defTabSz="457200" latinLnBrk="1" hangingPunct="0"/>
            <a:r>
              <a:rPr lang="en-US" sz="1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AD</a:t>
            </a:r>
            <a:endParaRPr lang="en-US" sz="10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cxnSp>
        <p:nvCxnSpPr>
          <p:cNvPr id="423" name="Straight Arrow Connector 422"/>
          <p:cNvCxnSpPr/>
          <p:nvPr/>
        </p:nvCxnSpPr>
        <p:spPr>
          <a:xfrm>
            <a:off x="2508330" y="2362230"/>
            <a:ext cx="720061" cy="181455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>
            <a:off x="2501070" y="2673456"/>
            <a:ext cx="72732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/>
          <p:nvPr/>
        </p:nvCxnSpPr>
        <p:spPr>
          <a:xfrm>
            <a:off x="2761394" y="3185609"/>
            <a:ext cx="912015" cy="9988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>
            <a:off x="2822852" y="3389661"/>
            <a:ext cx="850557" cy="0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2851159" y="3601519"/>
            <a:ext cx="758913" cy="2286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2" name="Rectangle 431"/>
          <p:cNvSpPr/>
          <p:nvPr/>
        </p:nvSpPr>
        <p:spPr>
          <a:xfrm>
            <a:off x="3359846" y="2073218"/>
            <a:ext cx="3283996" cy="753777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atinLnBrk="1" hangingPunct="0"/>
            <a:r>
              <a:rPr lang="en-US" dirty="0">
                <a:solidFill>
                  <a:srgbClr val="000000"/>
                </a:solidFill>
                <a:sym typeface="Avenir Roman"/>
              </a:rPr>
              <a:t>Real Time Identity Resolution</a:t>
            </a:r>
            <a:endParaRPr lang="en-US" dirty="0">
              <a:solidFill>
                <a:srgbClr val="000000"/>
              </a:solidFill>
              <a:sym typeface="Avenir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0733" y="4788940"/>
            <a:ext cx="1485379" cy="5088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785888" y="5451059"/>
            <a:ext cx="1631981" cy="1071610"/>
          </a:xfrm>
          <a:prstGeom prst="rect">
            <a:avLst/>
          </a:prstGeom>
        </p:spPr>
      </p:pic>
      <p:pic>
        <p:nvPicPr>
          <p:cNvPr id="20" name="Picture 19" descr="Screen Shot 2016-01-10 at 9.54.44 PM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65" y="5808349"/>
            <a:ext cx="1045380" cy="5999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8245" y="5954080"/>
            <a:ext cx="650698" cy="366371"/>
          </a:xfrm>
          <a:prstGeom prst="rect">
            <a:avLst/>
          </a:prstGeom>
        </p:spPr>
      </p:pic>
      <p:sp>
        <p:nvSpPr>
          <p:cNvPr id="435" name="Rectangle 434"/>
          <p:cNvSpPr/>
          <p:nvPr/>
        </p:nvSpPr>
        <p:spPr>
          <a:xfrm>
            <a:off x="3700852" y="3128053"/>
            <a:ext cx="991255" cy="52321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Avenir Roman"/>
              </a:rPr>
              <a:t>Distributed ETL</a:t>
            </a:r>
            <a:endParaRPr lang="en-US" sz="1400" dirty="0">
              <a:solidFill>
                <a:srgbClr val="000000"/>
              </a:solidFill>
              <a:latin typeface="+mj-lt"/>
              <a:ea typeface="+mj-ea"/>
              <a:cs typeface="+mj-cs"/>
              <a:sym typeface="Avenir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4730685" y="2922374"/>
            <a:ext cx="100825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dirty="0"/>
              <a:t>Username = select </a:t>
            </a:r>
            <a:r>
              <a:rPr lang="en-US" sz="700" dirty="0" err="1"/>
              <a:t>coallesce</a:t>
            </a:r>
            <a:r>
              <a:rPr lang="en-US" sz="700" dirty="0"/>
              <a:t>(</a:t>
            </a:r>
            <a:r>
              <a:rPr lang="en-US" sz="700" dirty="0" err="1"/>
              <a:t>user_name</a:t>
            </a:r>
            <a:r>
              <a:rPr lang="en-US" sz="700" dirty="0"/>
              <a:t>, hostname, IP) from </a:t>
            </a:r>
            <a:r>
              <a:rPr lang="en-US" sz="700" dirty="0" err="1"/>
              <a:t>Active_ID_Table</a:t>
            </a:r>
            <a:r>
              <a:rPr lang="en-US" sz="700" dirty="0"/>
              <a:t> where IP = ‘10.10.100.23)</a:t>
            </a:r>
          </a:p>
        </p:txBody>
      </p:sp>
      <p:cxnSp>
        <p:nvCxnSpPr>
          <p:cNvPr id="437" name="Straight Arrow Connector 436"/>
          <p:cNvCxnSpPr>
            <a:endCxn id="435" idx="0"/>
          </p:cNvCxnSpPr>
          <p:nvPr/>
        </p:nvCxnSpPr>
        <p:spPr>
          <a:xfrm>
            <a:off x="4196479" y="2826995"/>
            <a:ext cx="0" cy="3010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8" name="Table 437"/>
          <p:cNvGraphicFramePr>
            <a:graphicFrameLocks noGrp="1"/>
          </p:cNvGraphicFramePr>
          <p:nvPr>
            <p:extLst/>
          </p:nvPr>
        </p:nvGraphicFramePr>
        <p:xfrm>
          <a:off x="3548613" y="2409988"/>
          <a:ext cx="2978640" cy="352125"/>
        </p:xfrm>
        <a:graphic>
          <a:graphicData uri="http://schemas.openxmlformats.org/drawingml/2006/table">
            <a:tbl>
              <a:tblPr/>
              <a:tblGrid>
                <a:gridCol w="503990"/>
                <a:gridCol w="968362"/>
                <a:gridCol w="808790"/>
                <a:gridCol w="697498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IP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DHCP.MAC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DHCP_Lasteventtime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AD_FQDN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113596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10.100.1.23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58:5c:35:c3:6e:a4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2014-03-11T14:00:00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joe.eng.acme.com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</a:tr>
              <a:tr h="6248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10.13.11.221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12:3a:74:b2:6a:22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2014-03-12T14:30:00</a:t>
                      </a: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ad.hr.acme.com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695" marR="10695" marT="10695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13"/>
          <a:srcRect t="20075" r="2133" b="21827"/>
          <a:stretch/>
        </p:blipFill>
        <p:spPr>
          <a:xfrm>
            <a:off x="6112548" y="5297821"/>
            <a:ext cx="1627524" cy="1318671"/>
          </a:xfrm>
          <a:prstGeom prst="rect">
            <a:avLst/>
          </a:prstGeom>
        </p:spPr>
      </p:pic>
      <p:pic>
        <p:nvPicPr>
          <p:cNvPr id="447" name="Picture 446" descr="process-analytics-lightorange-4x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06" y="1699352"/>
            <a:ext cx="489124" cy="68128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42866" y="1746777"/>
            <a:ext cx="1275505" cy="32644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4490" y="2964264"/>
            <a:ext cx="2076242" cy="909930"/>
          </a:xfrm>
          <a:prstGeom prst="rect">
            <a:avLst/>
          </a:prstGeom>
        </p:spPr>
      </p:pic>
      <p:sp>
        <p:nvSpPr>
          <p:cNvPr id="455" name="TextBox 454"/>
          <p:cNvSpPr txBox="1"/>
          <p:nvPr/>
        </p:nvSpPr>
        <p:spPr>
          <a:xfrm>
            <a:off x="7064629" y="2031878"/>
            <a:ext cx="1370209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Sequential Models and IOC’s</a:t>
            </a:r>
            <a:endParaRPr lang="en-US" b="1" dirty="0"/>
          </a:p>
        </p:txBody>
      </p:sp>
      <p:sp>
        <p:nvSpPr>
          <p:cNvPr id="454" name="TextBox 453"/>
          <p:cNvSpPr txBox="1"/>
          <p:nvPr/>
        </p:nvSpPr>
        <p:spPr>
          <a:xfrm>
            <a:off x="2927757" y="3733942"/>
            <a:ext cx="775424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Ingest</a:t>
            </a:r>
            <a:endParaRPr lang="en-US" b="1" dirty="0"/>
          </a:p>
        </p:txBody>
      </p:sp>
      <p:cxnSp>
        <p:nvCxnSpPr>
          <p:cNvPr id="457" name="Straight Arrow Connector 456"/>
          <p:cNvCxnSpPr/>
          <p:nvPr/>
        </p:nvCxnSpPr>
        <p:spPr>
          <a:xfrm flipV="1">
            <a:off x="2801320" y="2762112"/>
            <a:ext cx="427070" cy="249108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9" name="TextBox 458"/>
          <p:cNvSpPr txBox="1"/>
          <p:nvPr/>
        </p:nvSpPr>
        <p:spPr>
          <a:xfrm>
            <a:off x="5234325" y="4807190"/>
            <a:ext cx="175644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Large Scale Models and Non-Sequential IOC’s </a:t>
            </a:r>
            <a:endParaRPr lang="en-US" sz="1200" b="1" dirty="0"/>
          </a:p>
        </p:txBody>
      </p:sp>
      <p:pic>
        <p:nvPicPr>
          <p:cNvPr id="460" name="Picture 459" descr="server-black-2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71" y="5380765"/>
            <a:ext cx="283810" cy="347521"/>
          </a:xfrm>
          <a:prstGeom prst="rect">
            <a:avLst/>
          </a:prstGeom>
          <a:effectLst/>
        </p:spPr>
      </p:pic>
      <p:sp>
        <p:nvSpPr>
          <p:cNvPr id="466" name="Left-Right Arrow 465"/>
          <p:cNvSpPr/>
          <p:nvPr/>
        </p:nvSpPr>
        <p:spPr>
          <a:xfrm rot="5400000">
            <a:off x="3682014" y="4143866"/>
            <a:ext cx="917822" cy="187782"/>
          </a:xfrm>
          <a:prstGeom prst="leftRightArrow">
            <a:avLst/>
          </a:prstGeom>
          <a:gradFill flip="none" rotWithShape="1">
            <a:gsLst>
              <a:gs pos="0">
                <a:srgbClr val="72BF3C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/>
        </p:spPr>
        <p:txBody>
          <a:bodyPr lIns="51426" tIns="25713" rIns="51426" bIns="25713"/>
          <a:lstStyle/>
          <a:p>
            <a:pPr defTabSz="514259">
              <a:defRPr/>
            </a:pPr>
            <a:endParaRPr lang="en-US" sz="1300">
              <a:solidFill>
                <a:srgbClr val="FFFFFF"/>
              </a:solidFill>
              <a:latin typeface="Myriad Pro" charset="0"/>
            </a:endParaRPr>
          </a:p>
        </p:txBody>
      </p:sp>
      <p:sp>
        <p:nvSpPr>
          <p:cNvPr id="52" name="Rounded Rectangle 14"/>
          <p:cNvSpPr/>
          <p:nvPr/>
        </p:nvSpPr>
        <p:spPr>
          <a:xfrm>
            <a:off x="9336801" y="4022717"/>
            <a:ext cx="671685" cy="38630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75007" tIns="75007" rIns="75007" bIns="75007" numCol="1" spcCol="893" anchor="ctr" anchorCtr="0">
            <a:noAutofit/>
          </a:bodyPr>
          <a:lstStyle/>
          <a:p>
            <a:pPr algn="ctr" defTabSz="875078">
              <a:lnSpc>
                <a:spcPct val="90000"/>
              </a:lnSpc>
              <a:spcBef>
                <a:spcPct val="0"/>
              </a:spcBef>
              <a:defRPr/>
            </a:pPr>
            <a:endParaRPr lang="en-US" sz="800" b="1" kern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cs typeface="Calibri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896751" y="1014881"/>
            <a:ext cx="4987107" cy="26776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Automated process to accelerate workflows like Splunk Query to retrieve PCAP for further analysis combined with automatic VT/heuristic correlations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 flipH="1">
            <a:off x="9177774" y="1825772"/>
            <a:ext cx="1234662" cy="2408163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4" name="Picture 53" descr="www-blue.png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6" t="40950" r="40416" b="44726"/>
          <a:stretch/>
        </p:blipFill>
        <p:spPr>
          <a:xfrm>
            <a:off x="9406111" y="1825772"/>
            <a:ext cx="786178" cy="760278"/>
          </a:xfrm>
          <a:prstGeom prst="rect">
            <a:avLst/>
          </a:prstGeom>
        </p:spPr>
      </p:pic>
      <p:pic>
        <p:nvPicPr>
          <p:cNvPr id="55" name="Picture 54" descr="network-globe-orange-4x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621" y="3445555"/>
            <a:ext cx="649734" cy="64973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336800" y="2674699"/>
            <a:ext cx="1012742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Hybrid View (Batch + Real Time)</a:t>
            </a:r>
            <a:endParaRPr lang="en-US" sz="1200" b="1" dirty="0"/>
          </a:p>
        </p:txBody>
      </p:sp>
      <p:sp>
        <p:nvSpPr>
          <p:cNvPr id="63" name="Left-Right Arrow 62"/>
          <p:cNvSpPr/>
          <p:nvPr/>
        </p:nvSpPr>
        <p:spPr>
          <a:xfrm rot="5400000">
            <a:off x="9060146" y="4347363"/>
            <a:ext cx="691928" cy="187783"/>
          </a:xfrm>
          <a:prstGeom prst="leftRightArrow">
            <a:avLst/>
          </a:prstGeom>
          <a:gradFill flip="none" rotWithShape="1">
            <a:gsLst>
              <a:gs pos="0">
                <a:srgbClr val="72BF3C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/>
        </p:spPr>
        <p:txBody>
          <a:bodyPr lIns="51426" tIns="25713" rIns="51426" bIns="25713"/>
          <a:lstStyle/>
          <a:p>
            <a:pPr defTabSz="514259">
              <a:defRPr/>
            </a:pPr>
            <a:endParaRPr lang="en-US" sz="1300">
              <a:solidFill>
                <a:srgbClr val="FFFFFF"/>
              </a:solidFill>
              <a:latin typeface="Myriad Pro" charset="0"/>
            </a:endParaRPr>
          </a:p>
        </p:txBody>
      </p:sp>
      <p:cxnSp>
        <p:nvCxnSpPr>
          <p:cNvPr id="7" name="Elbow Connector 6"/>
          <p:cNvCxnSpPr>
            <a:stCxn id="53" idx="0"/>
            <a:endCxn id="439" idx="0"/>
          </p:cNvCxnSpPr>
          <p:nvPr/>
        </p:nvCxnSpPr>
        <p:spPr>
          <a:xfrm rot="16200000" flipV="1">
            <a:off x="5996015" y="-1973319"/>
            <a:ext cx="539046" cy="7059134"/>
          </a:xfrm>
          <a:prstGeom prst="bentConnector3">
            <a:avLst>
              <a:gd name="adj1" fmla="val 21780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348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Detecting Exploits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5749" y="2731687"/>
            <a:ext cx="11526337" cy="1819948"/>
            <a:chOff x="274311" y="2048765"/>
            <a:chExt cx="8644753" cy="1364961"/>
          </a:xfrm>
        </p:grpSpPr>
        <p:sp>
          <p:nvSpPr>
            <p:cNvPr id="7" name="Freeform 6"/>
            <p:cNvSpPr/>
            <p:nvPr/>
          </p:nvSpPr>
          <p:spPr>
            <a:xfrm>
              <a:off x="274311" y="2048765"/>
              <a:ext cx="2274935" cy="1364961"/>
            </a:xfrm>
            <a:custGeom>
              <a:avLst/>
              <a:gdLst>
                <a:gd name="connsiteX0" fmla="*/ 0 w 2274935"/>
                <a:gd name="connsiteY0" fmla="*/ 136496 h 1364961"/>
                <a:gd name="connsiteX1" fmla="*/ 136496 w 2274935"/>
                <a:gd name="connsiteY1" fmla="*/ 0 h 1364961"/>
                <a:gd name="connsiteX2" fmla="*/ 2138439 w 2274935"/>
                <a:gd name="connsiteY2" fmla="*/ 0 h 1364961"/>
                <a:gd name="connsiteX3" fmla="*/ 2274935 w 2274935"/>
                <a:gd name="connsiteY3" fmla="*/ 136496 h 1364961"/>
                <a:gd name="connsiteX4" fmla="*/ 2274935 w 2274935"/>
                <a:gd name="connsiteY4" fmla="*/ 1228465 h 1364961"/>
                <a:gd name="connsiteX5" fmla="*/ 2138439 w 2274935"/>
                <a:gd name="connsiteY5" fmla="*/ 1364961 h 1364961"/>
                <a:gd name="connsiteX6" fmla="*/ 136496 w 2274935"/>
                <a:gd name="connsiteY6" fmla="*/ 1364961 h 1364961"/>
                <a:gd name="connsiteX7" fmla="*/ 0 w 2274935"/>
                <a:gd name="connsiteY7" fmla="*/ 1228465 h 1364961"/>
                <a:gd name="connsiteX8" fmla="*/ 0 w 2274935"/>
                <a:gd name="connsiteY8" fmla="*/ 136496 h 136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935" h="1364961">
                  <a:moveTo>
                    <a:pt x="0" y="136496"/>
                  </a:moveTo>
                  <a:cubicBezTo>
                    <a:pt x="0" y="61111"/>
                    <a:pt x="61111" y="0"/>
                    <a:pt x="136496" y="0"/>
                  </a:cubicBezTo>
                  <a:lnTo>
                    <a:pt x="2138439" y="0"/>
                  </a:lnTo>
                  <a:cubicBezTo>
                    <a:pt x="2213824" y="0"/>
                    <a:pt x="2274935" y="61111"/>
                    <a:pt x="2274935" y="136496"/>
                  </a:cubicBezTo>
                  <a:lnTo>
                    <a:pt x="2274935" y="1228465"/>
                  </a:lnTo>
                  <a:cubicBezTo>
                    <a:pt x="2274935" y="1303850"/>
                    <a:pt x="2213824" y="1364961"/>
                    <a:pt x="2138439" y="1364961"/>
                  </a:cubicBezTo>
                  <a:lnTo>
                    <a:pt x="136496" y="1364961"/>
                  </a:lnTo>
                  <a:cubicBezTo>
                    <a:pt x="61111" y="1364961"/>
                    <a:pt x="0" y="1303850"/>
                    <a:pt x="0" y="1228465"/>
                  </a:cubicBezTo>
                  <a:lnTo>
                    <a:pt x="0" y="13649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824" tIns="149824" rIns="149824" bIns="149824" numCol="1" spcCol="1270" anchor="t" anchorCtr="0">
              <a:noAutofit/>
            </a:bodyPr>
            <a:lstStyle/>
            <a:p>
              <a:pPr defTabSz="112603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33"/>
                <a:t>Delivery</a:t>
              </a:r>
              <a:endParaRPr lang="en-US" sz="2533"/>
            </a:p>
            <a:p>
              <a:pPr marL="152396" lvl="1" indent="-152396" defTabSz="88897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/>
                <a:t>Attacker sends malicious email or hosts malicious payload on a web site</a:t>
              </a:r>
              <a:endParaRPr lang="en-US" sz="2000"/>
            </a:p>
          </p:txBody>
        </p:sp>
        <p:sp>
          <p:nvSpPr>
            <p:cNvPr id="8" name="Freeform 7"/>
            <p:cNvSpPr/>
            <p:nvPr/>
          </p:nvSpPr>
          <p:spPr>
            <a:xfrm>
              <a:off x="2776739" y="2449154"/>
              <a:ext cx="482286" cy="564183"/>
            </a:xfrm>
            <a:custGeom>
              <a:avLst/>
              <a:gdLst>
                <a:gd name="connsiteX0" fmla="*/ 0 w 482286"/>
                <a:gd name="connsiteY0" fmla="*/ 112837 h 564183"/>
                <a:gd name="connsiteX1" fmla="*/ 241143 w 482286"/>
                <a:gd name="connsiteY1" fmla="*/ 112837 h 564183"/>
                <a:gd name="connsiteX2" fmla="*/ 241143 w 482286"/>
                <a:gd name="connsiteY2" fmla="*/ 0 h 564183"/>
                <a:gd name="connsiteX3" fmla="*/ 482286 w 482286"/>
                <a:gd name="connsiteY3" fmla="*/ 282092 h 564183"/>
                <a:gd name="connsiteX4" fmla="*/ 241143 w 482286"/>
                <a:gd name="connsiteY4" fmla="*/ 564183 h 564183"/>
                <a:gd name="connsiteX5" fmla="*/ 241143 w 482286"/>
                <a:gd name="connsiteY5" fmla="*/ 451346 h 564183"/>
                <a:gd name="connsiteX6" fmla="*/ 0 w 482286"/>
                <a:gd name="connsiteY6" fmla="*/ 451346 h 564183"/>
                <a:gd name="connsiteX7" fmla="*/ 0 w 482286"/>
                <a:gd name="connsiteY7" fmla="*/ 112837 h 5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86" h="564183">
                  <a:moveTo>
                    <a:pt x="0" y="112837"/>
                  </a:moveTo>
                  <a:lnTo>
                    <a:pt x="241143" y="112837"/>
                  </a:lnTo>
                  <a:lnTo>
                    <a:pt x="241143" y="0"/>
                  </a:lnTo>
                  <a:lnTo>
                    <a:pt x="482286" y="282092"/>
                  </a:lnTo>
                  <a:lnTo>
                    <a:pt x="241143" y="564183"/>
                  </a:lnTo>
                  <a:lnTo>
                    <a:pt x="241143" y="451346"/>
                  </a:lnTo>
                  <a:lnTo>
                    <a:pt x="0" y="451346"/>
                  </a:lnTo>
                  <a:lnTo>
                    <a:pt x="0" y="11283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0449" rIns="192915" bIns="150449" numCol="1" spcCol="1270" anchor="ctr" anchorCtr="0">
              <a:noAutofit/>
            </a:bodyPr>
            <a:lstStyle/>
            <a:p>
              <a:pPr algn="ctr" defTabSz="94824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133"/>
            </a:p>
          </p:txBody>
        </p:sp>
        <p:sp>
          <p:nvSpPr>
            <p:cNvPr id="9" name="Freeform 8"/>
            <p:cNvSpPr/>
            <p:nvPr/>
          </p:nvSpPr>
          <p:spPr>
            <a:xfrm>
              <a:off x="3459220" y="2048765"/>
              <a:ext cx="2274935" cy="1364961"/>
            </a:xfrm>
            <a:custGeom>
              <a:avLst/>
              <a:gdLst>
                <a:gd name="connsiteX0" fmla="*/ 0 w 2274935"/>
                <a:gd name="connsiteY0" fmla="*/ 136496 h 1364961"/>
                <a:gd name="connsiteX1" fmla="*/ 136496 w 2274935"/>
                <a:gd name="connsiteY1" fmla="*/ 0 h 1364961"/>
                <a:gd name="connsiteX2" fmla="*/ 2138439 w 2274935"/>
                <a:gd name="connsiteY2" fmla="*/ 0 h 1364961"/>
                <a:gd name="connsiteX3" fmla="*/ 2274935 w 2274935"/>
                <a:gd name="connsiteY3" fmla="*/ 136496 h 1364961"/>
                <a:gd name="connsiteX4" fmla="*/ 2274935 w 2274935"/>
                <a:gd name="connsiteY4" fmla="*/ 1228465 h 1364961"/>
                <a:gd name="connsiteX5" fmla="*/ 2138439 w 2274935"/>
                <a:gd name="connsiteY5" fmla="*/ 1364961 h 1364961"/>
                <a:gd name="connsiteX6" fmla="*/ 136496 w 2274935"/>
                <a:gd name="connsiteY6" fmla="*/ 1364961 h 1364961"/>
                <a:gd name="connsiteX7" fmla="*/ 0 w 2274935"/>
                <a:gd name="connsiteY7" fmla="*/ 1228465 h 1364961"/>
                <a:gd name="connsiteX8" fmla="*/ 0 w 2274935"/>
                <a:gd name="connsiteY8" fmla="*/ 136496 h 136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935" h="1364961">
                  <a:moveTo>
                    <a:pt x="0" y="136496"/>
                  </a:moveTo>
                  <a:cubicBezTo>
                    <a:pt x="0" y="61111"/>
                    <a:pt x="61111" y="0"/>
                    <a:pt x="136496" y="0"/>
                  </a:cubicBezTo>
                  <a:lnTo>
                    <a:pt x="2138439" y="0"/>
                  </a:lnTo>
                  <a:cubicBezTo>
                    <a:pt x="2213824" y="0"/>
                    <a:pt x="2274935" y="61111"/>
                    <a:pt x="2274935" y="136496"/>
                  </a:cubicBezTo>
                  <a:lnTo>
                    <a:pt x="2274935" y="1228465"/>
                  </a:lnTo>
                  <a:cubicBezTo>
                    <a:pt x="2274935" y="1303850"/>
                    <a:pt x="2213824" y="1364961"/>
                    <a:pt x="2138439" y="1364961"/>
                  </a:cubicBezTo>
                  <a:lnTo>
                    <a:pt x="136496" y="1364961"/>
                  </a:lnTo>
                  <a:cubicBezTo>
                    <a:pt x="61111" y="1364961"/>
                    <a:pt x="0" y="1303850"/>
                    <a:pt x="0" y="1228465"/>
                  </a:cubicBezTo>
                  <a:lnTo>
                    <a:pt x="0" y="13649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666828"/>
                <a:satOff val="0"/>
                <a:lumOff val="10588"/>
                <a:alphaOff val="0"/>
              </a:schemeClr>
            </a:fillRef>
            <a:effectRef idx="0">
              <a:schemeClr val="accent5">
                <a:hueOff val="-4666828"/>
                <a:satOff val="0"/>
                <a:lumOff val="1058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824" tIns="149824" rIns="149824" bIns="149824" numCol="1" spcCol="1270" anchor="t" anchorCtr="0">
              <a:noAutofit/>
            </a:bodyPr>
            <a:lstStyle/>
            <a:p>
              <a:pPr defTabSz="112603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33"/>
                <a:t>Exploitation</a:t>
              </a:r>
              <a:endParaRPr lang="en-US" sz="2533"/>
            </a:p>
            <a:p>
              <a:pPr marL="152396" lvl="1" indent="-152396" defTabSz="88897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/>
                <a:t>Attacker compromises the end point using malware</a:t>
              </a:r>
              <a:endParaRPr lang="en-US" sz="200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961649" y="2449154"/>
              <a:ext cx="482286" cy="564183"/>
            </a:xfrm>
            <a:custGeom>
              <a:avLst/>
              <a:gdLst>
                <a:gd name="connsiteX0" fmla="*/ 0 w 482286"/>
                <a:gd name="connsiteY0" fmla="*/ 112837 h 564183"/>
                <a:gd name="connsiteX1" fmla="*/ 241143 w 482286"/>
                <a:gd name="connsiteY1" fmla="*/ 112837 h 564183"/>
                <a:gd name="connsiteX2" fmla="*/ 241143 w 482286"/>
                <a:gd name="connsiteY2" fmla="*/ 0 h 564183"/>
                <a:gd name="connsiteX3" fmla="*/ 482286 w 482286"/>
                <a:gd name="connsiteY3" fmla="*/ 282092 h 564183"/>
                <a:gd name="connsiteX4" fmla="*/ 241143 w 482286"/>
                <a:gd name="connsiteY4" fmla="*/ 564183 h 564183"/>
                <a:gd name="connsiteX5" fmla="*/ 241143 w 482286"/>
                <a:gd name="connsiteY5" fmla="*/ 451346 h 564183"/>
                <a:gd name="connsiteX6" fmla="*/ 0 w 482286"/>
                <a:gd name="connsiteY6" fmla="*/ 451346 h 564183"/>
                <a:gd name="connsiteX7" fmla="*/ 0 w 482286"/>
                <a:gd name="connsiteY7" fmla="*/ 112837 h 5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86" h="564183">
                  <a:moveTo>
                    <a:pt x="0" y="112837"/>
                  </a:moveTo>
                  <a:lnTo>
                    <a:pt x="241143" y="112837"/>
                  </a:lnTo>
                  <a:lnTo>
                    <a:pt x="241143" y="0"/>
                  </a:lnTo>
                  <a:lnTo>
                    <a:pt x="482286" y="282092"/>
                  </a:lnTo>
                  <a:lnTo>
                    <a:pt x="241143" y="564183"/>
                  </a:lnTo>
                  <a:lnTo>
                    <a:pt x="241143" y="451346"/>
                  </a:lnTo>
                  <a:lnTo>
                    <a:pt x="0" y="451346"/>
                  </a:lnTo>
                  <a:lnTo>
                    <a:pt x="0" y="11283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333657"/>
                <a:satOff val="0"/>
                <a:lumOff val="21176"/>
                <a:alphaOff val="0"/>
              </a:schemeClr>
            </a:fillRef>
            <a:effectRef idx="0">
              <a:schemeClr val="accent5">
                <a:hueOff val="-9333657"/>
                <a:satOff val="0"/>
                <a:lumOff val="211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0449" rIns="192915" bIns="150449" numCol="1" spcCol="1270" anchor="ctr" anchorCtr="0">
              <a:noAutofit/>
            </a:bodyPr>
            <a:lstStyle/>
            <a:p>
              <a:pPr algn="ctr" defTabSz="94824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133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644129" y="2048765"/>
              <a:ext cx="2274935" cy="1364961"/>
            </a:xfrm>
            <a:custGeom>
              <a:avLst/>
              <a:gdLst>
                <a:gd name="connsiteX0" fmla="*/ 0 w 2274935"/>
                <a:gd name="connsiteY0" fmla="*/ 136496 h 1364961"/>
                <a:gd name="connsiteX1" fmla="*/ 136496 w 2274935"/>
                <a:gd name="connsiteY1" fmla="*/ 0 h 1364961"/>
                <a:gd name="connsiteX2" fmla="*/ 2138439 w 2274935"/>
                <a:gd name="connsiteY2" fmla="*/ 0 h 1364961"/>
                <a:gd name="connsiteX3" fmla="*/ 2274935 w 2274935"/>
                <a:gd name="connsiteY3" fmla="*/ 136496 h 1364961"/>
                <a:gd name="connsiteX4" fmla="*/ 2274935 w 2274935"/>
                <a:gd name="connsiteY4" fmla="*/ 1228465 h 1364961"/>
                <a:gd name="connsiteX5" fmla="*/ 2138439 w 2274935"/>
                <a:gd name="connsiteY5" fmla="*/ 1364961 h 1364961"/>
                <a:gd name="connsiteX6" fmla="*/ 136496 w 2274935"/>
                <a:gd name="connsiteY6" fmla="*/ 1364961 h 1364961"/>
                <a:gd name="connsiteX7" fmla="*/ 0 w 2274935"/>
                <a:gd name="connsiteY7" fmla="*/ 1228465 h 1364961"/>
                <a:gd name="connsiteX8" fmla="*/ 0 w 2274935"/>
                <a:gd name="connsiteY8" fmla="*/ 136496 h 136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935" h="1364961">
                  <a:moveTo>
                    <a:pt x="0" y="136496"/>
                  </a:moveTo>
                  <a:cubicBezTo>
                    <a:pt x="0" y="61111"/>
                    <a:pt x="61111" y="0"/>
                    <a:pt x="136496" y="0"/>
                  </a:cubicBezTo>
                  <a:lnTo>
                    <a:pt x="2138439" y="0"/>
                  </a:lnTo>
                  <a:cubicBezTo>
                    <a:pt x="2213824" y="0"/>
                    <a:pt x="2274935" y="61111"/>
                    <a:pt x="2274935" y="136496"/>
                  </a:cubicBezTo>
                  <a:lnTo>
                    <a:pt x="2274935" y="1228465"/>
                  </a:lnTo>
                  <a:cubicBezTo>
                    <a:pt x="2274935" y="1303850"/>
                    <a:pt x="2213824" y="1364961"/>
                    <a:pt x="2138439" y="1364961"/>
                  </a:cubicBezTo>
                  <a:lnTo>
                    <a:pt x="136496" y="1364961"/>
                  </a:lnTo>
                  <a:cubicBezTo>
                    <a:pt x="61111" y="1364961"/>
                    <a:pt x="0" y="1303850"/>
                    <a:pt x="0" y="1228465"/>
                  </a:cubicBezTo>
                  <a:lnTo>
                    <a:pt x="0" y="13649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333657"/>
                <a:satOff val="0"/>
                <a:lumOff val="21176"/>
                <a:alphaOff val="0"/>
              </a:schemeClr>
            </a:fillRef>
            <a:effectRef idx="0">
              <a:schemeClr val="accent5">
                <a:hueOff val="-9333657"/>
                <a:satOff val="0"/>
                <a:lumOff val="211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824" tIns="149824" rIns="149824" bIns="149824" numCol="1" spcCol="1270" anchor="t" anchorCtr="0">
              <a:noAutofit/>
            </a:bodyPr>
            <a:lstStyle/>
            <a:p>
              <a:pPr defTabSz="112603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33"/>
                <a:t>Exfiltration</a:t>
              </a:r>
              <a:endParaRPr lang="en-US" sz="2533"/>
            </a:p>
            <a:p>
              <a:pPr marL="152396" lvl="1" indent="-152396" defTabSz="888978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/>
                <a:t>Attacker conducts the operations – e.g. steals data</a:t>
              </a:r>
              <a:endParaRPr lang="en-US" sz="2000"/>
            </a:p>
          </p:txBody>
        </p: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Simplified attack chain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1753" y="5350136"/>
            <a:ext cx="10071066" cy="438569"/>
          </a:xfrm>
          <a:prstGeom prst="rect">
            <a:avLst/>
          </a:prstGeom>
        </p:spPr>
        <p:txBody>
          <a:bodyPr wrap="none" lIns="68568" tIns="34284" rIns="68568" bIns="34284" rtlCol="0">
            <a:spAutoFit/>
          </a:bodyPr>
          <a:lstStyle/>
          <a:p>
            <a:pPr marL="12192">
              <a:spcAft>
                <a:spcPts val="533"/>
              </a:spcAft>
              <a:buClr>
                <a:schemeClr val="accent4">
                  <a:lumMod val="75000"/>
                </a:schemeClr>
              </a:buClr>
              <a:buSzPct val="95000"/>
            </a:pPr>
            <a:r>
              <a:rPr lang="en-US" sz="2400" dirty="0"/>
              <a:t>More details on the kill chain are here: Lockheed Martin: </a:t>
            </a:r>
            <a:r>
              <a:rPr lang="en-US" sz="2400" dirty="0"/>
              <a:t>http://</a:t>
            </a:r>
            <a:r>
              <a:rPr lang="en-US" sz="2400" dirty="0" err="1"/>
              <a:t>lmt.co</a:t>
            </a:r>
            <a:r>
              <a:rPr lang="en-US" sz="2400" dirty="0"/>
              <a:t>/2kH59PI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2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80990" indent="-380990"/>
            <a:r>
              <a:rPr lang="en-US" dirty="0" smtClean="0"/>
              <a:t>Detecting </a:t>
            </a:r>
            <a:r>
              <a:rPr lang="en-US" dirty="0"/>
              <a:t>exploit chain for phishing using SPL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759216" y="5532881"/>
            <a:ext cx="7145913" cy="574720"/>
            <a:chOff x="274311" y="2048765"/>
            <a:chExt cx="8644753" cy="1364961"/>
          </a:xfrm>
        </p:grpSpPr>
        <p:sp>
          <p:nvSpPr>
            <p:cNvPr id="7" name="Freeform 6"/>
            <p:cNvSpPr/>
            <p:nvPr/>
          </p:nvSpPr>
          <p:spPr>
            <a:xfrm>
              <a:off x="274311" y="2048765"/>
              <a:ext cx="2274935" cy="1364961"/>
            </a:xfrm>
            <a:custGeom>
              <a:avLst/>
              <a:gdLst>
                <a:gd name="connsiteX0" fmla="*/ 0 w 2274935"/>
                <a:gd name="connsiteY0" fmla="*/ 136496 h 1364961"/>
                <a:gd name="connsiteX1" fmla="*/ 136496 w 2274935"/>
                <a:gd name="connsiteY1" fmla="*/ 0 h 1364961"/>
                <a:gd name="connsiteX2" fmla="*/ 2138439 w 2274935"/>
                <a:gd name="connsiteY2" fmla="*/ 0 h 1364961"/>
                <a:gd name="connsiteX3" fmla="*/ 2274935 w 2274935"/>
                <a:gd name="connsiteY3" fmla="*/ 136496 h 1364961"/>
                <a:gd name="connsiteX4" fmla="*/ 2274935 w 2274935"/>
                <a:gd name="connsiteY4" fmla="*/ 1228465 h 1364961"/>
                <a:gd name="connsiteX5" fmla="*/ 2138439 w 2274935"/>
                <a:gd name="connsiteY5" fmla="*/ 1364961 h 1364961"/>
                <a:gd name="connsiteX6" fmla="*/ 136496 w 2274935"/>
                <a:gd name="connsiteY6" fmla="*/ 1364961 h 1364961"/>
                <a:gd name="connsiteX7" fmla="*/ 0 w 2274935"/>
                <a:gd name="connsiteY7" fmla="*/ 1228465 h 1364961"/>
                <a:gd name="connsiteX8" fmla="*/ 0 w 2274935"/>
                <a:gd name="connsiteY8" fmla="*/ 136496 h 136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935" h="1364961">
                  <a:moveTo>
                    <a:pt x="0" y="136496"/>
                  </a:moveTo>
                  <a:cubicBezTo>
                    <a:pt x="0" y="61111"/>
                    <a:pt x="61111" y="0"/>
                    <a:pt x="136496" y="0"/>
                  </a:cubicBezTo>
                  <a:lnTo>
                    <a:pt x="2138439" y="0"/>
                  </a:lnTo>
                  <a:cubicBezTo>
                    <a:pt x="2213824" y="0"/>
                    <a:pt x="2274935" y="61111"/>
                    <a:pt x="2274935" y="136496"/>
                  </a:cubicBezTo>
                  <a:lnTo>
                    <a:pt x="2274935" y="1228465"/>
                  </a:lnTo>
                  <a:cubicBezTo>
                    <a:pt x="2274935" y="1303850"/>
                    <a:pt x="2213824" y="1364961"/>
                    <a:pt x="2138439" y="1364961"/>
                  </a:cubicBezTo>
                  <a:lnTo>
                    <a:pt x="136496" y="1364961"/>
                  </a:lnTo>
                  <a:cubicBezTo>
                    <a:pt x="61111" y="1364961"/>
                    <a:pt x="0" y="1303850"/>
                    <a:pt x="0" y="1228465"/>
                  </a:cubicBezTo>
                  <a:lnTo>
                    <a:pt x="0" y="136496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824" tIns="149824" rIns="149824" bIns="149824" numCol="1" spcCol="1270" anchor="t" anchorCtr="0">
              <a:noAutofit/>
            </a:bodyPr>
            <a:lstStyle/>
            <a:p>
              <a:pPr defTabSz="112603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33" dirty="0"/>
                <a:t>Delivery</a:t>
              </a:r>
              <a:endParaRPr lang="en-US" sz="2533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2776739" y="2449154"/>
              <a:ext cx="482286" cy="564183"/>
            </a:xfrm>
            <a:custGeom>
              <a:avLst/>
              <a:gdLst>
                <a:gd name="connsiteX0" fmla="*/ 0 w 482286"/>
                <a:gd name="connsiteY0" fmla="*/ 112837 h 564183"/>
                <a:gd name="connsiteX1" fmla="*/ 241143 w 482286"/>
                <a:gd name="connsiteY1" fmla="*/ 112837 h 564183"/>
                <a:gd name="connsiteX2" fmla="*/ 241143 w 482286"/>
                <a:gd name="connsiteY2" fmla="*/ 0 h 564183"/>
                <a:gd name="connsiteX3" fmla="*/ 482286 w 482286"/>
                <a:gd name="connsiteY3" fmla="*/ 282092 h 564183"/>
                <a:gd name="connsiteX4" fmla="*/ 241143 w 482286"/>
                <a:gd name="connsiteY4" fmla="*/ 564183 h 564183"/>
                <a:gd name="connsiteX5" fmla="*/ 241143 w 482286"/>
                <a:gd name="connsiteY5" fmla="*/ 451346 h 564183"/>
                <a:gd name="connsiteX6" fmla="*/ 0 w 482286"/>
                <a:gd name="connsiteY6" fmla="*/ 451346 h 564183"/>
                <a:gd name="connsiteX7" fmla="*/ 0 w 482286"/>
                <a:gd name="connsiteY7" fmla="*/ 112837 h 5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86" h="564183">
                  <a:moveTo>
                    <a:pt x="0" y="112837"/>
                  </a:moveTo>
                  <a:lnTo>
                    <a:pt x="241143" y="112837"/>
                  </a:lnTo>
                  <a:lnTo>
                    <a:pt x="241143" y="0"/>
                  </a:lnTo>
                  <a:lnTo>
                    <a:pt x="482286" y="282092"/>
                  </a:lnTo>
                  <a:lnTo>
                    <a:pt x="241143" y="564183"/>
                  </a:lnTo>
                  <a:lnTo>
                    <a:pt x="241143" y="451346"/>
                  </a:lnTo>
                  <a:lnTo>
                    <a:pt x="0" y="451346"/>
                  </a:lnTo>
                  <a:lnTo>
                    <a:pt x="0" y="11283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0449" rIns="192915" bIns="150449" numCol="1" spcCol="1270" anchor="ctr" anchorCtr="0">
              <a:noAutofit/>
            </a:bodyPr>
            <a:lstStyle/>
            <a:p>
              <a:pPr algn="ctr" defTabSz="94824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133"/>
            </a:p>
          </p:txBody>
        </p:sp>
        <p:sp>
          <p:nvSpPr>
            <p:cNvPr id="9" name="Freeform 8"/>
            <p:cNvSpPr/>
            <p:nvPr/>
          </p:nvSpPr>
          <p:spPr>
            <a:xfrm>
              <a:off x="3397846" y="2048765"/>
              <a:ext cx="2475131" cy="1364961"/>
            </a:xfrm>
            <a:custGeom>
              <a:avLst/>
              <a:gdLst>
                <a:gd name="connsiteX0" fmla="*/ 0 w 2274935"/>
                <a:gd name="connsiteY0" fmla="*/ 136496 h 1364961"/>
                <a:gd name="connsiteX1" fmla="*/ 136496 w 2274935"/>
                <a:gd name="connsiteY1" fmla="*/ 0 h 1364961"/>
                <a:gd name="connsiteX2" fmla="*/ 2138439 w 2274935"/>
                <a:gd name="connsiteY2" fmla="*/ 0 h 1364961"/>
                <a:gd name="connsiteX3" fmla="*/ 2274935 w 2274935"/>
                <a:gd name="connsiteY3" fmla="*/ 136496 h 1364961"/>
                <a:gd name="connsiteX4" fmla="*/ 2274935 w 2274935"/>
                <a:gd name="connsiteY4" fmla="*/ 1228465 h 1364961"/>
                <a:gd name="connsiteX5" fmla="*/ 2138439 w 2274935"/>
                <a:gd name="connsiteY5" fmla="*/ 1364961 h 1364961"/>
                <a:gd name="connsiteX6" fmla="*/ 136496 w 2274935"/>
                <a:gd name="connsiteY6" fmla="*/ 1364961 h 1364961"/>
                <a:gd name="connsiteX7" fmla="*/ 0 w 2274935"/>
                <a:gd name="connsiteY7" fmla="*/ 1228465 h 1364961"/>
                <a:gd name="connsiteX8" fmla="*/ 0 w 2274935"/>
                <a:gd name="connsiteY8" fmla="*/ 136496 h 136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935" h="1364961">
                  <a:moveTo>
                    <a:pt x="0" y="136496"/>
                  </a:moveTo>
                  <a:cubicBezTo>
                    <a:pt x="0" y="61111"/>
                    <a:pt x="61111" y="0"/>
                    <a:pt x="136496" y="0"/>
                  </a:cubicBezTo>
                  <a:lnTo>
                    <a:pt x="2138439" y="0"/>
                  </a:lnTo>
                  <a:cubicBezTo>
                    <a:pt x="2213824" y="0"/>
                    <a:pt x="2274935" y="61111"/>
                    <a:pt x="2274935" y="136496"/>
                  </a:cubicBezTo>
                  <a:lnTo>
                    <a:pt x="2274935" y="1228465"/>
                  </a:lnTo>
                  <a:cubicBezTo>
                    <a:pt x="2274935" y="1303850"/>
                    <a:pt x="2213824" y="1364961"/>
                    <a:pt x="2138439" y="1364961"/>
                  </a:cubicBezTo>
                  <a:lnTo>
                    <a:pt x="136496" y="1364961"/>
                  </a:lnTo>
                  <a:cubicBezTo>
                    <a:pt x="61111" y="1364961"/>
                    <a:pt x="0" y="1303850"/>
                    <a:pt x="0" y="1228465"/>
                  </a:cubicBezTo>
                  <a:lnTo>
                    <a:pt x="0" y="13649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666828"/>
                <a:satOff val="0"/>
                <a:lumOff val="10588"/>
                <a:alphaOff val="0"/>
              </a:schemeClr>
            </a:fillRef>
            <a:effectRef idx="0">
              <a:schemeClr val="accent5">
                <a:hueOff val="-4666828"/>
                <a:satOff val="0"/>
                <a:lumOff val="1058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824" tIns="149824" rIns="149824" bIns="149824" numCol="1" spcCol="1270" anchor="t" anchorCtr="0">
              <a:noAutofit/>
            </a:bodyPr>
            <a:lstStyle/>
            <a:p>
              <a:pPr defTabSz="112603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33" dirty="0"/>
                <a:t>Exploitation</a:t>
              </a:r>
              <a:endParaRPr lang="en-US" sz="2533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013706" y="2449155"/>
              <a:ext cx="482286" cy="564183"/>
            </a:xfrm>
            <a:custGeom>
              <a:avLst/>
              <a:gdLst>
                <a:gd name="connsiteX0" fmla="*/ 0 w 482286"/>
                <a:gd name="connsiteY0" fmla="*/ 112837 h 564183"/>
                <a:gd name="connsiteX1" fmla="*/ 241143 w 482286"/>
                <a:gd name="connsiteY1" fmla="*/ 112837 h 564183"/>
                <a:gd name="connsiteX2" fmla="*/ 241143 w 482286"/>
                <a:gd name="connsiteY2" fmla="*/ 0 h 564183"/>
                <a:gd name="connsiteX3" fmla="*/ 482286 w 482286"/>
                <a:gd name="connsiteY3" fmla="*/ 282092 h 564183"/>
                <a:gd name="connsiteX4" fmla="*/ 241143 w 482286"/>
                <a:gd name="connsiteY4" fmla="*/ 564183 h 564183"/>
                <a:gd name="connsiteX5" fmla="*/ 241143 w 482286"/>
                <a:gd name="connsiteY5" fmla="*/ 451346 h 564183"/>
                <a:gd name="connsiteX6" fmla="*/ 0 w 482286"/>
                <a:gd name="connsiteY6" fmla="*/ 451346 h 564183"/>
                <a:gd name="connsiteX7" fmla="*/ 0 w 482286"/>
                <a:gd name="connsiteY7" fmla="*/ 112837 h 5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86" h="564183">
                  <a:moveTo>
                    <a:pt x="0" y="112837"/>
                  </a:moveTo>
                  <a:lnTo>
                    <a:pt x="241143" y="112837"/>
                  </a:lnTo>
                  <a:lnTo>
                    <a:pt x="241143" y="0"/>
                  </a:lnTo>
                  <a:lnTo>
                    <a:pt x="482286" y="282092"/>
                  </a:lnTo>
                  <a:lnTo>
                    <a:pt x="241143" y="564183"/>
                  </a:lnTo>
                  <a:lnTo>
                    <a:pt x="241143" y="451346"/>
                  </a:lnTo>
                  <a:lnTo>
                    <a:pt x="0" y="451346"/>
                  </a:lnTo>
                  <a:lnTo>
                    <a:pt x="0" y="11283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333657"/>
                <a:satOff val="0"/>
                <a:lumOff val="21176"/>
                <a:alphaOff val="0"/>
              </a:schemeClr>
            </a:fillRef>
            <a:effectRef idx="0">
              <a:schemeClr val="accent5">
                <a:hueOff val="-9333657"/>
                <a:satOff val="0"/>
                <a:lumOff val="211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0449" rIns="192915" bIns="150449" numCol="1" spcCol="1270" anchor="ctr" anchorCtr="0">
              <a:noAutofit/>
            </a:bodyPr>
            <a:lstStyle/>
            <a:p>
              <a:pPr algn="ctr" defTabSz="94824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133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644129" y="2048765"/>
              <a:ext cx="2274935" cy="1364961"/>
            </a:xfrm>
            <a:custGeom>
              <a:avLst/>
              <a:gdLst>
                <a:gd name="connsiteX0" fmla="*/ 0 w 2274935"/>
                <a:gd name="connsiteY0" fmla="*/ 136496 h 1364961"/>
                <a:gd name="connsiteX1" fmla="*/ 136496 w 2274935"/>
                <a:gd name="connsiteY1" fmla="*/ 0 h 1364961"/>
                <a:gd name="connsiteX2" fmla="*/ 2138439 w 2274935"/>
                <a:gd name="connsiteY2" fmla="*/ 0 h 1364961"/>
                <a:gd name="connsiteX3" fmla="*/ 2274935 w 2274935"/>
                <a:gd name="connsiteY3" fmla="*/ 136496 h 1364961"/>
                <a:gd name="connsiteX4" fmla="*/ 2274935 w 2274935"/>
                <a:gd name="connsiteY4" fmla="*/ 1228465 h 1364961"/>
                <a:gd name="connsiteX5" fmla="*/ 2138439 w 2274935"/>
                <a:gd name="connsiteY5" fmla="*/ 1364961 h 1364961"/>
                <a:gd name="connsiteX6" fmla="*/ 136496 w 2274935"/>
                <a:gd name="connsiteY6" fmla="*/ 1364961 h 1364961"/>
                <a:gd name="connsiteX7" fmla="*/ 0 w 2274935"/>
                <a:gd name="connsiteY7" fmla="*/ 1228465 h 1364961"/>
                <a:gd name="connsiteX8" fmla="*/ 0 w 2274935"/>
                <a:gd name="connsiteY8" fmla="*/ 136496 h 136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4935" h="1364961">
                  <a:moveTo>
                    <a:pt x="0" y="136496"/>
                  </a:moveTo>
                  <a:cubicBezTo>
                    <a:pt x="0" y="61111"/>
                    <a:pt x="61111" y="0"/>
                    <a:pt x="136496" y="0"/>
                  </a:cubicBezTo>
                  <a:lnTo>
                    <a:pt x="2138439" y="0"/>
                  </a:lnTo>
                  <a:cubicBezTo>
                    <a:pt x="2213824" y="0"/>
                    <a:pt x="2274935" y="61111"/>
                    <a:pt x="2274935" y="136496"/>
                  </a:cubicBezTo>
                  <a:lnTo>
                    <a:pt x="2274935" y="1228465"/>
                  </a:lnTo>
                  <a:cubicBezTo>
                    <a:pt x="2274935" y="1303850"/>
                    <a:pt x="2213824" y="1364961"/>
                    <a:pt x="2138439" y="1364961"/>
                  </a:cubicBezTo>
                  <a:lnTo>
                    <a:pt x="136496" y="1364961"/>
                  </a:lnTo>
                  <a:cubicBezTo>
                    <a:pt x="61111" y="1364961"/>
                    <a:pt x="0" y="1303850"/>
                    <a:pt x="0" y="1228465"/>
                  </a:cubicBezTo>
                  <a:lnTo>
                    <a:pt x="0" y="136496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333657"/>
                <a:satOff val="0"/>
                <a:lumOff val="21176"/>
                <a:alphaOff val="0"/>
              </a:schemeClr>
            </a:fillRef>
            <a:effectRef idx="0">
              <a:schemeClr val="accent5">
                <a:hueOff val="-9333657"/>
                <a:satOff val="0"/>
                <a:lumOff val="211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824" tIns="149824" rIns="149824" bIns="149824" numCol="1" spcCol="1270" anchor="t" anchorCtr="0">
              <a:noAutofit/>
            </a:bodyPr>
            <a:lstStyle/>
            <a:p>
              <a:pPr defTabSz="112603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33" dirty="0"/>
                <a:t>Exfiltration</a:t>
              </a:r>
              <a:endParaRPr lang="en-US" sz="2533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85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1"/>
            <a:ext cx="1143000" cy="366183"/>
          </a:xfrm>
          <a:prstGeom prst="rect">
            <a:avLst/>
          </a:prstGeom>
        </p:spPr>
        <p:txBody>
          <a:bodyPr/>
          <a:lstStyle/>
          <a:p>
            <a:fld id="{4821D795-FE12-2247-BAA5-F1F065BE8D3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710" y="130629"/>
            <a:ext cx="7524265" cy="61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4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Successful Exploit </a:t>
            </a:r>
            <a:r>
              <a:rPr lang="en-US" dirty="0"/>
              <a:t>Chain </a:t>
            </a:r>
            <a:r>
              <a:rPr lang="en-US" dirty="0" smtClean="0"/>
              <a:t>Post Phish (Angler </a:t>
            </a:r>
            <a:r>
              <a:rPr lang="en-US" dirty="0"/>
              <a:t>EK)</a:t>
            </a:r>
          </a:p>
        </p:txBody>
      </p:sp>
      <p:pic>
        <p:nvPicPr>
          <p:cNvPr id="5" name="Picture 4" descr="Screen Shot 2014-06-24 at 11.33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69" y="1435998"/>
            <a:ext cx="6137531" cy="476316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211098" y="1740310"/>
            <a:ext cx="3205316" cy="226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61034" y="3574533"/>
            <a:ext cx="3552721" cy="47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261034" y="3136491"/>
            <a:ext cx="7633108" cy="2451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50142" y="1435997"/>
            <a:ext cx="3490452" cy="438569"/>
          </a:xfrm>
          <a:prstGeom prst="rect">
            <a:avLst/>
          </a:prstGeom>
          <a:solidFill>
            <a:schemeClr val="accent1"/>
          </a:solidFill>
        </p:spPr>
        <p:txBody>
          <a:bodyPr wrap="square" lIns="68568" tIns="34284" rIns="68568" bIns="34284" rtlCol="0">
            <a:spAutoFit/>
          </a:bodyPr>
          <a:lstStyle/>
          <a:p>
            <a:pPr marL="12192">
              <a:spcAft>
                <a:spcPts val="533"/>
              </a:spcAft>
              <a:buClr>
                <a:schemeClr val="accent4">
                  <a:lumMod val="75000"/>
                </a:schemeClr>
              </a:buClr>
              <a:buSzPct val="95000"/>
            </a:pPr>
            <a:r>
              <a:rPr lang="en-US" sz="2400" dirty="0">
                <a:solidFill>
                  <a:schemeClr val="bg1"/>
                </a:solidFill>
              </a:rPr>
              <a:t>User clicks on email link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453" y="3135963"/>
            <a:ext cx="4450735" cy="438569"/>
          </a:xfrm>
          <a:prstGeom prst="rect">
            <a:avLst/>
          </a:prstGeom>
          <a:solidFill>
            <a:schemeClr val="accent1"/>
          </a:solidFill>
        </p:spPr>
        <p:txBody>
          <a:bodyPr wrap="square" lIns="68568" tIns="34284" rIns="68568" bIns="34284" rtlCol="0">
            <a:spAutoFit/>
          </a:bodyPr>
          <a:lstStyle/>
          <a:p>
            <a:pPr marL="12192">
              <a:spcAft>
                <a:spcPts val="533"/>
              </a:spcAft>
              <a:buClr>
                <a:schemeClr val="accent4">
                  <a:lumMod val="75000"/>
                </a:schemeClr>
              </a:buClr>
              <a:buSzPct val="95000"/>
            </a:pPr>
            <a:r>
              <a:rPr lang="en-US" sz="2400" dirty="0">
                <a:solidFill>
                  <a:schemeClr val="bg1"/>
                </a:solidFill>
              </a:rPr>
              <a:t>Exploit is looking for vulnerability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6659" y="5587117"/>
            <a:ext cx="5283200" cy="438569"/>
          </a:xfrm>
          <a:prstGeom prst="rect">
            <a:avLst/>
          </a:prstGeom>
          <a:solidFill>
            <a:schemeClr val="accent1"/>
          </a:solidFill>
        </p:spPr>
        <p:txBody>
          <a:bodyPr wrap="square" lIns="68568" tIns="34284" rIns="68568" bIns="34284" rtlCol="0">
            <a:spAutoFit/>
          </a:bodyPr>
          <a:lstStyle/>
          <a:p>
            <a:pPr marL="12192">
              <a:spcAft>
                <a:spcPts val="533"/>
              </a:spcAft>
              <a:buClr>
                <a:schemeClr val="accent4">
                  <a:lumMod val="75000"/>
                </a:schemeClr>
              </a:buClr>
              <a:buSzPct val="95000"/>
            </a:pPr>
            <a:r>
              <a:rPr lang="en-US" sz="2400" dirty="0">
                <a:solidFill>
                  <a:schemeClr val="bg1"/>
                </a:solidFill>
              </a:rPr>
              <a:t>Exploit is successful -&gt;payload delivered</a:t>
            </a:r>
          </a:p>
        </p:txBody>
      </p:sp>
    </p:spTree>
    <p:extLst>
      <p:ext uri="{BB962C8B-B14F-4D97-AF65-F5344CB8AC3E}">
        <p14:creationId xmlns:p14="http://schemas.microsoft.com/office/powerpoint/2010/main" val="41030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what it looks like in web proxy logs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627" y="1347508"/>
            <a:ext cx="5892037" cy="542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+mj-lt"/>
              <a:buAutoNum type="arabicPeriod"/>
            </a:pPr>
            <a:r>
              <a:rPr lang="en-US" sz="1333" b="1" dirty="0"/>
              <a:t>Initial Redirect From Poisoned Domain:  </a:t>
            </a:r>
            <a:r>
              <a:rPr lang="en-US" sz="1333" dirty="0"/>
              <a:t>[29/Apr/2015:16:52:23 -0700] "</a:t>
            </a:r>
            <a:r>
              <a:rPr lang="en-US" sz="1333" dirty="0" err="1"/>
              <a:t>Nico</a:t>
            </a:r>
            <a:r>
              <a:rPr lang="en-US" sz="1333" dirty="0"/>
              <a:t> </a:t>
            </a:r>
            <a:r>
              <a:rPr lang="en-US" sz="1333" dirty="0" err="1"/>
              <a:t>Rosberg</a:t>
            </a:r>
            <a:r>
              <a:rPr lang="en-US" sz="1333" dirty="0"/>
              <a:t>" 192.168.122.177 69.162.78.253 1500 200 TCP_HIT "</a:t>
            </a:r>
            <a:r>
              <a:rPr lang="en-US" sz="1333" b="1" dirty="0">
                <a:solidFill>
                  <a:srgbClr val="FF0000"/>
                </a:solidFill>
              </a:rPr>
              <a:t>GET http://</a:t>
            </a:r>
            <a:r>
              <a:rPr lang="en-US" sz="1333" b="1" dirty="0" err="1">
                <a:solidFill>
                  <a:srgbClr val="FF0000"/>
                </a:solidFill>
              </a:rPr>
              <a:t>forbes.com</a:t>
            </a:r>
            <a:r>
              <a:rPr lang="en-US" sz="1333" b="1" dirty="0">
                <a:solidFill>
                  <a:srgbClr val="FF0000"/>
                </a:solidFill>
              </a:rPr>
              <a:t>/gels-contrariness-domain-</a:t>
            </a:r>
            <a:r>
              <a:rPr lang="en-US" sz="1333" b="1" dirty="0" err="1">
                <a:solidFill>
                  <a:srgbClr val="FF0000"/>
                </a:solidFill>
              </a:rPr>
              <a:t>punchable</a:t>
            </a:r>
            <a:r>
              <a:rPr lang="en-US" sz="1333" b="1" dirty="0">
                <a:solidFill>
                  <a:srgbClr val="FF0000"/>
                </a:solidFill>
              </a:rPr>
              <a:t>/1.html/548828415920276748</a:t>
            </a:r>
            <a:r>
              <a:rPr lang="en-US" sz="1333" dirty="0"/>
              <a:t> HTTP/1.1" "Internet Services" "low risk" "</a:t>
            </a:r>
            <a:r>
              <a:rPr lang="en-US" sz="1333" b="1" dirty="0">
                <a:solidFill>
                  <a:srgbClr val="FF0000"/>
                </a:solidFill>
              </a:rPr>
              <a:t>text/html</a:t>
            </a:r>
            <a:r>
              <a:rPr lang="en-US" sz="1333" dirty="0"/>
              <a:t>"</a:t>
            </a:r>
            <a:r>
              <a:rPr lang="en-US" sz="1333" b="1" dirty="0"/>
              <a:t> </a:t>
            </a:r>
            <a:r>
              <a:rPr lang="en-US" sz="1333" dirty="0"/>
              <a:t>604 142 "Mozilla/4.0 (compatible; MSIE 8.0; Windows NT 6.1; WOW64; Trident/4.0; SLCC2; .NET CLR 2.0.50727; .NET CLR 3.5.30729; .NET CLR 3.0.30729; Media Center PC 6.0)" "http://</a:t>
            </a:r>
            <a:r>
              <a:rPr lang="en-US" sz="1333" dirty="0" err="1"/>
              <a:t>forbes.com</a:t>
            </a:r>
            <a:r>
              <a:rPr lang="en-US" sz="1333" dirty="0"/>
              <a:t>/gels-contrariness-domain-</a:t>
            </a:r>
            <a:r>
              <a:rPr lang="en-US" sz="1333" dirty="0" err="1"/>
              <a:t>punchable</a:t>
            </a:r>
            <a:r>
              <a:rPr lang="en-US" sz="1333" dirty="0"/>
              <a:t>/1.html" "-" "0" "" "-”</a:t>
            </a:r>
          </a:p>
          <a:p>
            <a:pPr marL="228594" indent="-228594">
              <a:buFont typeface="+mj-lt"/>
              <a:buAutoNum type="arabicPeriod"/>
            </a:pPr>
            <a:endParaRPr lang="en-US" sz="1333" b="1" dirty="0"/>
          </a:p>
          <a:p>
            <a:pPr marL="228594" indent="-228594">
              <a:buFont typeface="+mj-lt"/>
              <a:buAutoNum type="arabicPeriod"/>
            </a:pPr>
            <a:r>
              <a:rPr lang="en-US" sz="1333" b="1" dirty="0"/>
              <a:t>Flash Exploit: </a:t>
            </a:r>
            <a:r>
              <a:rPr lang="en-US" sz="1333" dirty="0"/>
              <a:t>[29/Apr/2015:16:52:26 -0700] "</a:t>
            </a:r>
            <a:r>
              <a:rPr lang="en-US" sz="1333" dirty="0" err="1"/>
              <a:t>Nico</a:t>
            </a:r>
            <a:r>
              <a:rPr lang="en-US" sz="1333" dirty="0"/>
              <a:t> </a:t>
            </a:r>
            <a:r>
              <a:rPr lang="en-US" sz="1333" dirty="0" err="1"/>
              <a:t>Rosberg</a:t>
            </a:r>
            <a:r>
              <a:rPr lang="en-US" sz="1333" dirty="0"/>
              <a:t>" 192.168.122.177 69.162.78.253 1500 200 TCP_HIT "</a:t>
            </a:r>
            <a:r>
              <a:rPr lang="en-US" sz="1333" b="1" dirty="0">
                <a:solidFill>
                  <a:srgbClr val="FF0000"/>
                </a:solidFill>
              </a:rPr>
              <a:t>GET http://</a:t>
            </a:r>
            <a:r>
              <a:rPr lang="en-US" sz="1333" b="1" dirty="0" err="1">
                <a:solidFill>
                  <a:srgbClr val="FF0000"/>
                </a:solidFill>
              </a:rPr>
              <a:t>portcullisesposturen.europartsplus.org</a:t>
            </a:r>
            <a:r>
              <a:rPr lang="en-US" sz="1333" b="1" dirty="0">
                <a:solidFill>
                  <a:srgbClr val="FF0000"/>
                </a:solidFill>
              </a:rPr>
              <a:t>/IMvOBBZKDLqAJYIDe02t5hMMNyzBLN_q4kafJkVNqJVTnTmd</a:t>
            </a:r>
            <a:r>
              <a:rPr lang="en-US" sz="1333" dirty="0"/>
              <a:t> HTTP/1.1" "Internet Services" "low risk" "</a:t>
            </a:r>
            <a:r>
              <a:rPr lang="en-US" sz="1333" b="1" dirty="0">
                <a:solidFill>
                  <a:srgbClr val="FF0000"/>
                </a:solidFill>
              </a:rPr>
              <a:t>application/x-shockwave-flash</a:t>
            </a:r>
            <a:r>
              <a:rPr lang="en-US" sz="1333" dirty="0"/>
              <a:t>" 518 821 "Mozilla/4.0 (compatible; MSIE 8.0; Windows NT 6.1; WOW64; Trident/4.0; SLCC2; .NET CLR 2.0.50727; .NET CLR 3.5.30729; .NET CLR 3.0.30729; Media Center PC 6.0)" "http:///</a:t>
            </a:r>
            <a:r>
              <a:rPr lang="en-US" sz="1333" dirty="0" err="1"/>
              <a:t>forbes.com</a:t>
            </a:r>
            <a:r>
              <a:rPr lang="en-US" sz="1333" dirty="0"/>
              <a:t>/gels-contrariness-domain-</a:t>
            </a:r>
            <a:r>
              <a:rPr lang="en-US" sz="1333" dirty="0" err="1"/>
              <a:t>punchable</a:t>
            </a:r>
            <a:r>
              <a:rPr lang="en-US" sz="1333" dirty="0"/>
              <a:t>/1.html/548828415920276748" "-" "0" "" "-”</a:t>
            </a:r>
          </a:p>
          <a:p>
            <a:pPr marL="228594" indent="-228594">
              <a:buFont typeface="+mj-lt"/>
              <a:buAutoNum type="arabicPeriod"/>
            </a:pPr>
            <a:endParaRPr lang="en-US" sz="1333" dirty="0"/>
          </a:p>
          <a:p>
            <a:pPr marL="228594" indent="-228594">
              <a:buFont typeface="+mj-lt"/>
              <a:buAutoNum type="arabicPeriod"/>
            </a:pPr>
            <a:r>
              <a:rPr lang="en-US" sz="1333" b="1" dirty="0"/>
              <a:t>Payload:</a:t>
            </a:r>
            <a:r>
              <a:rPr lang="en-US" sz="1333" dirty="0"/>
              <a:t> [29/Apr/2015:16:52:27 -0700] "Nico </a:t>
            </a:r>
            <a:r>
              <a:rPr lang="en-US" sz="1333" dirty="0" err="1"/>
              <a:t>Rosberg</a:t>
            </a:r>
            <a:r>
              <a:rPr lang="en-US" sz="1333" dirty="0"/>
              <a:t>" 192.168.122.177 69.162.78.253 1500 200 TCP_HIT "</a:t>
            </a:r>
            <a:r>
              <a:rPr lang="en-US" sz="1333" b="1" dirty="0">
                <a:solidFill>
                  <a:srgbClr val="FF0000"/>
                </a:solidFill>
              </a:rPr>
              <a:t>GET http://</a:t>
            </a:r>
            <a:r>
              <a:rPr lang="en-US" sz="1333" b="1" dirty="0" err="1">
                <a:solidFill>
                  <a:srgbClr val="FF0000"/>
                </a:solidFill>
              </a:rPr>
              <a:t>portcullisesposturen.europartsplus.org</a:t>
            </a:r>
            <a:r>
              <a:rPr lang="en-US" sz="1333" b="1" dirty="0">
                <a:solidFill>
                  <a:srgbClr val="FF0000"/>
                </a:solidFill>
              </a:rPr>
              <a:t>/UX7n1YkbNn8FUV6QVtEZLj_p_gLvRKlWEWmz3r7Ug8suRiY</a:t>
            </a:r>
            <a:r>
              <a:rPr lang="en-US" sz="1333" b="1" dirty="0">
                <a:solidFill>
                  <a:srgbClr val="FF0000"/>
                </a:solidFill>
              </a:rPr>
              <a:t>_ </a:t>
            </a:r>
            <a:r>
              <a:rPr lang="en-US" sz="1333" dirty="0"/>
              <a:t>HTTP/1.1" "Internet Services" "low risk" "</a:t>
            </a:r>
            <a:r>
              <a:rPr lang="en-US" sz="1333" b="1" dirty="0">
                <a:solidFill>
                  <a:srgbClr val="FF0000"/>
                </a:solidFill>
              </a:rPr>
              <a:t>application/octet-stream</a:t>
            </a:r>
            <a:r>
              <a:rPr lang="en-US" sz="1333" dirty="0"/>
              <a:t>" 136 915 "" "" "-" "0" "" </a:t>
            </a:r>
            <a:r>
              <a:rPr lang="en-US" sz="1333" dirty="0"/>
              <a:t>"-”</a:t>
            </a:r>
            <a:endParaRPr lang="en-US" sz="1333" dirty="0"/>
          </a:p>
          <a:p>
            <a:pPr marL="228594" indent="-228594">
              <a:buFont typeface="+mj-lt"/>
              <a:buAutoNum type="arabicPeriod"/>
            </a:pPr>
            <a:endParaRPr lang="en-US" sz="1333" dirty="0"/>
          </a:p>
          <a:p>
            <a:pPr marL="228594" indent="-228594">
              <a:buFont typeface="+mj-lt"/>
              <a:buAutoNum type="arabicPeriod"/>
            </a:pPr>
            <a:endParaRPr lang="en-US" sz="1333" dirty="0"/>
          </a:p>
        </p:txBody>
      </p:sp>
      <p:pic>
        <p:nvPicPr>
          <p:cNvPr id="5" name="Picture 4" descr="Screen Shot 2014-06-24 at 11.33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69" y="1435998"/>
            <a:ext cx="6137531" cy="476316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211098" y="1740310"/>
            <a:ext cx="3205316" cy="226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61034" y="3574533"/>
            <a:ext cx="3552721" cy="47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61034" y="3136491"/>
            <a:ext cx="7633108" cy="2451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73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/>
              <a:t>w</a:t>
            </a:r>
            <a:r>
              <a:rPr lang="en-US" dirty="0" err="1" smtClean="0"/>
              <a:t>hoami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Splunk Inc. (NASDAQ: SPLK)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Log management and IT analytics solution for any type of data: “</a:t>
            </a:r>
            <a:r>
              <a:rPr lang="en-US" dirty="0" smtClean="0"/>
              <a:t>provides the leading platform for Operational Intelligence. Customers use Splunk to search, monitor, analyze and visualize machine data.”</a:t>
            </a:r>
            <a:endParaRPr lang="en-US" dirty="0" smtClean="0">
              <a:solidFill>
                <a:srgbClr val="000000"/>
              </a:solidFill>
              <a:latin typeface="Calibri" charset="0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2500+ Employees 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Splunk User Behavior Analytics Team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Data Science + Security + Big Data Platform Team:  40+ Employees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Formally Caspida Inc. acquired by Splunk in July 2015</a:t>
            </a:r>
          </a:p>
          <a:p>
            <a:pPr>
              <a:buSzPts val="2400"/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Joseph Zadeh ( @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JosephZadeh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)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Data Scientist at Splunk UBA, building behavioral intrusion detection technologies at scale.  Enjoy working on defense projects that combine security, artificial intelligence and distributed systems.  </a:t>
            </a:r>
          </a:p>
          <a:p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marL="288026" indent="-342900"/>
            <a:endParaRPr lang="en-US" dirty="0" smtClean="0"/>
          </a:p>
          <a:p>
            <a:pPr marL="40232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Ransomware is a frequent Payload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b="1" dirty="0" smtClean="0"/>
              <a:t>Ransomware </a:t>
            </a:r>
          </a:p>
          <a:p>
            <a:endParaRPr lang="en-US" dirty="0"/>
          </a:p>
        </p:txBody>
      </p:sp>
      <p:pic>
        <p:nvPicPr>
          <p:cNvPr id="5" name="Picture 4" descr="Screen Shot 2016-07-02 at 3.02.06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80" y="1986901"/>
            <a:ext cx="8800331" cy="36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734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Lambda Defense: Exploit Chain Decomposition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888" y="1560449"/>
            <a:ext cx="4630677" cy="403567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/>
          <a:stretch/>
        </p:blipFill>
        <p:spPr>
          <a:xfrm>
            <a:off x="3566159" y="5468112"/>
            <a:ext cx="4740405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OSS Solution: </a:t>
            </a:r>
            <a:r>
              <a:rPr lang="en-US" dirty="0" smtClean="0"/>
              <a:t>Aktaion </a:t>
            </a:r>
            <a:r>
              <a:rPr lang="en-US" dirty="0" smtClean="0"/>
              <a:t>Detection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951" y="1472485"/>
            <a:ext cx="11123037" cy="4525193"/>
          </a:xfrm>
        </p:spPr>
        <p:txBody>
          <a:bodyPr>
            <a:normAutofit lnSpcReduction="10000"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dirty="0" smtClean="0"/>
              <a:t>Take PCAPs of known (labeled) exploits and known (labeled) benign behavior and convert them to bro format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 smtClean="0"/>
              <a:t>Convert each Bro log to a sequence of micro behaviors (machine learning input)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 smtClean="0"/>
              <a:t>Compare the sequence of micro behaviors to a set of known benign/malicious samples using a Random Forest Classifier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http://weka.sourceforge.net/doc.dev/weka/classifiers/trees/</a:t>
            </a:r>
            <a:r>
              <a:rPr lang="en-US" dirty="0" smtClean="0">
                <a:hlinkClick r:id="rId2"/>
              </a:rPr>
              <a:t>RandomForest.html</a:t>
            </a:r>
            <a:r>
              <a:rPr lang="en-US" dirty="0" smtClean="0"/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 smtClean="0"/>
              <a:t>Derive a list of indicators from any log predicted as malicious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 smtClean="0"/>
              <a:t>Pass the list of IOCs (JSON) to a GPO </a:t>
            </a:r>
            <a:r>
              <a:rPr lang="en-US" dirty="0"/>
              <a:t>generation script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jzadeh</a:t>
            </a:r>
            <a:r>
              <a:rPr lang="en-US" dirty="0"/>
              <a:t>/Aktaion/tree/master/</a:t>
            </a:r>
            <a:r>
              <a:rPr lang="en-US" dirty="0" smtClean="0"/>
              <a:t>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3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Mapping Available Data to a ML Solution 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019563" y="1545512"/>
            <a:ext cx="6400800" cy="46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620759" y="1522921"/>
            <a:ext cx="5076828" cy="5117343"/>
          </a:xfrm>
          <a:prstGeom prst="ellipse">
            <a:avLst/>
          </a:prstGeom>
          <a:noFill/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61607" y="1522921"/>
            <a:ext cx="5076828" cy="5117343"/>
          </a:xfrm>
          <a:prstGeom prst="ellipse">
            <a:avLst/>
          </a:prstGeom>
          <a:noFill/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5120235" y="3006460"/>
            <a:ext cx="1788471" cy="1804821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815975" rtl="0" eaLnBrk="1" fontAlgn="base" hangingPunct="1">
              <a:spcBef>
                <a:spcPts val="675"/>
              </a:spcBef>
              <a:spcAft>
                <a:spcPct val="0"/>
              </a:spcAft>
              <a:buSzPct val="80000"/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42925" indent="-285750" algn="l" defTabSz="815975" rtl="0" eaLnBrk="1" fontAlgn="base" hangingPunct="1">
              <a:spcBef>
                <a:spcPct val="0"/>
              </a:spcBef>
              <a:spcAft>
                <a:spcPct val="0"/>
              </a:spcAft>
              <a:buFont typeface="Calibri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1200" indent="-158750" algn="l" defTabSz="815975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Wingdings 3" charset="0"/>
              <a:buChar char="ê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25513" indent="-204788" algn="l" defTabSz="815975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714375" indent="-66675" algn="l" defTabSz="815975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7F7F7F"/>
              </a:buClr>
              <a:buFont typeface="Wingdings 3" charset="0"/>
              <a:buChar char="ê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Sweet Spot: Exploit Delivery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889415" y="2276771"/>
            <a:ext cx="1788471" cy="180482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55588" indent="-255588" algn="l" defTabSz="815975" rtl="0" eaLnBrk="1" fontAlgn="base" hangingPunct="1">
              <a:spcBef>
                <a:spcPts val="675"/>
              </a:spcBef>
              <a:spcAft>
                <a:spcPct val="0"/>
              </a:spcAft>
              <a:buSzPct val="80000"/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42925" indent="-285750" algn="l" defTabSz="815975" rtl="0" eaLnBrk="1" fontAlgn="base" hangingPunct="1">
              <a:spcBef>
                <a:spcPct val="0"/>
              </a:spcBef>
              <a:spcAft>
                <a:spcPct val="0"/>
              </a:spcAft>
              <a:buFont typeface="Calibri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1200" indent="-158750" algn="l" defTabSz="815975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Wingdings 3" charset="0"/>
              <a:buChar char="ê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25513" indent="-204788" algn="l" defTabSz="815975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714375" indent="-66675" algn="l" defTabSz="815975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7F7F7F"/>
              </a:buClr>
              <a:buFont typeface="Wingdings 3" charset="0"/>
              <a:buChar char="ê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Ransomware Behaviors:</a:t>
            </a:r>
          </a:p>
          <a:p>
            <a:endParaRPr lang="en-US" dirty="0"/>
          </a:p>
          <a:p>
            <a:pPr lvl="1"/>
            <a:r>
              <a:rPr lang="en-US" dirty="0"/>
              <a:t>File system Specific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Call Back Specific 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135062" y="2562124"/>
            <a:ext cx="2152285" cy="180482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55588" indent="-255588" algn="l" defTabSz="815975" rtl="0" eaLnBrk="1" fontAlgn="base" hangingPunct="1">
              <a:spcBef>
                <a:spcPts val="675"/>
              </a:spcBef>
              <a:spcAft>
                <a:spcPct val="0"/>
              </a:spcAft>
              <a:buSzPct val="80000"/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42925" indent="-285750" algn="l" defTabSz="815975" rtl="0" eaLnBrk="1" fontAlgn="base" hangingPunct="1">
              <a:spcBef>
                <a:spcPct val="0"/>
              </a:spcBef>
              <a:spcAft>
                <a:spcPct val="0"/>
              </a:spcAft>
              <a:buFont typeface="Calibri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1200" indent="-158750" algn="l" defTabSz="815975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Wingdings 3" charset="0"/>
              <a:buChar char="ê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25513" indent="-204788" algn="l" defTabSz="815975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714375" indent="-66675" algn="l" defTabSz="815975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7F7F7F"/>
              </a:buClr>
              <a:buFont typeface="Wingdings 3" charset="0"/>
              <a:buChar char="ê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Exploit Kits</a:t>
            </a:r>
          </a:p>
          <a:p>
            <a:pPr lvl="1"/>
            <a:r>
              <a:rPr lang="en-US" dirty="0"/>
              <a:t>Command and Control behavior can vary widely depending on the post exploit agenda</a:t>
            </a:r>
          </a:p>
        </p:txBody>
      </p:sp>
    </p:spTree>
    <p:extLst>
      <p:ext uri="{BB962C8B-B14F-4D97-AF65-F5344CB8AC3E}">
        <p14:creationId xmlns:p14="http://schemas.microsoft.com/office/powerpoint/2010/main" val="15807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600202"/>
            <a:ext cx="8229600" cy="77414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Random forest trained on labeled malicious and benign samples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45596" y="3954141"/>
            <a:ext cx="1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89533" y="3976228"/>
            <a:ext cx="739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70175" y="2981739"/>
            <a:ext cx="1866348" cy="1917819"/>
          </a:xfrm>
          <a:prstGeom prst="roundRect">
            <a:avLst>
              <a:gd name="adj" fmla="val 2759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Libraries : Splunk MLTK, Spark, Weka,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scikit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-learn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45" y="2286001"/>
            <a:ext cx="737227" cy="596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44" y="2805278"/>
            <a:ext cx="4542253" cy="250936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Screen Shot 2016-01-13 at 1.32.45 A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0192"/>
          <a:stretch/>
        </p:blipFill>
        <p:spPr>
          <a:xfrm>
            <a:off x="7829445" y="2286002"/>
            <a:ext cx="2734297" cy="355398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475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Radom Forest Using </a:t>
            </a:r>
            <a:r>
              <a:rPr lang="en-US" dirty="0" err="1" smtClean="0"/>
              <a:t>Splunks</a:t>
            </a:r>
            <a:r>
              <a:rPr lang="en-US" dirty="0" smtClean="0"/>
              <a:t> Machine Learning Toolkit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600202"/>
            <a:ext cx="8229600" cy="77414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simple linear model gives us output that separates the </a:t>
            </a:r>
            <a:r>
              <a:rPr lang="en-US" b="1" dirty="0" smtClean="0"/>
              <a:t>Signal</a:t>
            </a:r>
            <a:r>
              <a:rPr lang="en-US" dirty="0" smtClean="0"/>
              <a:t> from the </a:t>
            </a:r>
            <a:r>
              <a:rPr lang="en-US" b="1" dirty="0" smtClean="0"/>
              <a:t>Noise </a:t>
            </a:r>
            <a:r>
              <a:rPr lang="en-US" dirty="0" smtClean="0"/>
              <a:t>(this is not always possible with a model)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37046" y="3954141"/>
            <a:ext cx="333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89533" y="3976228"/>
            <a:ext cx="739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89673" y="2995232"/>
            <a:ext cx="1866348" cy="1917819"/>
          </a:xfrm>
          <a:prstGeom prst="roundRect">
            <a:avLst>
              <a:gd name="adj" fmla="val 2759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Machine: MLKT Command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745" y="2286001"/>
            <a:ext cx="737227" cy="596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07" y="2466509"/>
            <a:ext cx="4701235" cy="33068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45977" r="1590" b="11797"/>
          <a:stretch/>
        </p:blipFill>
        <p:spPr>
          <a:xfrm>
            <a:off x="4955347" y="5533934"/>
            <a:ext cx="6788504" cy="495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 r="1079" b="32517"/>
          <a:stretch/>
        </p:blipFill>
        <p:spPr>
          <a:xfrm>
            <a:off x="8024519" y="4234185"/>
            <a:ext cx="3734115" cy="720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6" t="10475" r="9166" b="49516"/>
          <a:stretch/>
        </p:blipFill>
        <p:spPr>
          <a:xfrm>
            <a:off x="8418782" y="3812981"/>
            <a:ext cx="2945588" cy="3629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03" y="2584175"/>
            <a:ext cx="1830563" cy="11521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Arrow Connector 17"/>
          <p:cNvCxnSpPr/>
          <p:nvPr/>
        </p:nvCxnSpPr>
        <p:spPr>
          <a:xfrm flipV="1">
            <a:off x="6149015" y="4955141"/>
            <a:ext cx="1344" cy="4984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Sets Used To Train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Source Examples: 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jzadeh</a:t>
            </a:r>
            <a:r>
              <a:rPr lang="en-US" dirty="0" smtClean="0"/>
              <a:t>/Aktaion/tree/master/data</a:t>
            </a:r>
          </a:p>
          <a:p>
            <a:pPr lvl="1"/>
            <a:r>
              <a:rPr lang="en-US" dirty="0" smtClean="0"/>
              <a:t>386 Labeled Exploit chain examples from </a:t>
            </a:r>
            <a:r>
              <a:rPr lang="en-US" dirty="0" err="1" smtClean="0"/>
              <a:t>Contagio</a:t>
            </a:r>
            <a:r>
              <a:rPr lang="en-US" dirty="0" smtClean="0"/>
              <a:t> (</a:t>
            </a:r>
            <a:r>
              <a:rPr lang="en-US" dirty="0" err="1" smtClean="0"/>
              <a:t>pcap</a:t>
            </a:r>
            <a:r>
              <a:rPr lang="en-US" dirty="0" smtClean="0"/>
              <a:t> extracts into a generic proxy format). Thanks </a:t>
            </a:r>
            <a:r>
              <a:rPr lang="en-US" dirty="0"/>
              <a:t>to the hard work of </a:t>
            </a:r>
            <a:r>
              <a:rPr lang="en-US" dirty="0" err="1"/>
              <a:t>Contagio</a:t>
            </a:r>
            <a:r>
              <a:rPr lang="en-US" dirty="0"/>
              <a:t> and Mila Parkour </a:t>
            </a:r>
            <a:r>
              <a:rPr lang="en-US" dirty="0">
                <a:hlinkClick r:id="rId2"/>
              </a:rPr>
              <a:t>http://contagiodump.blogspot.com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CRIME Database from </a:t>
            </a:r>
            <a:r>
              <a:rPr lang="en-US" dirty="0" err="1"/>
              <a:t>DeepEnd</a:t>
            </a:r>
            <a:r>
              <a:rPr lang="en-US" dirty="0"/>
              <a:t> Research (</a:t>
            </a:r>
            <a:r>
              <a:rPr lang="en-US" dirty="0" err="1"/>
              <a:t>DeepEnd</a:t>
            </a:r>
            <a:r>
              <a:rPr lang="en-US" dirty="0"/>
              <a:t> </a:t>
            </a:r>
            <a:r>
              <a:rPr lang="en-US" dirty="0" smtClean="0"/>
              <a:t>Research): </a:t>
            </a:r>
            <a:r>
              <a:rPr lang="en-US" dirty="0" smtClean="0">
                <a:hlinkClick r:id="rId3"/>
              </a:rPr>
              <a:t>www.dropbox.com/sh/7fo4efxhpenexqp/AADHnRKtL6qdzCdRlPmJpS8Aa/CRIME?dl=0</a:t>
            </a:r>
            <a:endParaRPr lang="en-US" dirty="0" smtClean="0"/>
          </a:p>
          <a:p>
            <a:pPr lvl="1"/>
            <a:r>
              <a:rPr lang="en-US" dirty="0"/>
              <a:t>Ransomware </a:t>
            </a:r>
            <a:r>
              <a:rPr lang="en-US" dirty="0" smtClean="0"/>
              <a:t>Samples: small </a:t>
            </a:r>
            <a:r>
              <a:rPr lang="en-US" dirty="0"/>
              <a:t>amount of mixed call back/file system level indicators</a:t>
            </a:r>
          </a:p>
          <a:p>
            <a:pPr lvl="1"/>
            <a:r>
              <a:rPr lang="en-US" dirty="0" smtClean="0"/>
              <a:t>Labeled benign user traffic (days of http user browsing and related activities) </a:t>
            </a:r>
          </a:p>
          <a:p>
            <a:pPr lvl="1"/>
            <a:r>
              <a:rPr lang="en-US" dirty="0" smtClean="0"/>
              <a:t>Anonymized bluecoat traffic </a:t>
            </a:r>
          </a:p>
        </p:txBody>
      </p:sp>
    </p:spTree>
    <p:extLst>
      <p:ext uri="{BB962C8B-B14F-4D97-AF65-F5344CB8AC3E}">
        <p14:creationId xmlns:p14="http://schemas.microsoft.com/office/powerpoint/2010/main" val="210747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6671487" y="4343919"/>
            <a:ext cx="3766672" cy="16109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Aktaion Logical Workflow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48295" y="2719428"/>
            <a:ext cx="253765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32755" y="2557972"/>
            <a:ext cx="718408" cy="16145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762092" y="1287947"/>
            <a:ext cx="3766672" cy="2673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86674" y="1527752"/>
            <a:ext cx="3185175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AKTAION Core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601175" y="4042725"/>
            <a:ext cx="0" cy="26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116583" y="4992819"/>
            <a:ext cx="4884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923994" y="2373066"/>
            <a:ext cx="1633927" cy="636933"/>
          </a:xfrm>
          <a:prstGeom prst="rect">
            <a:avLst/>
          </a:prstGeom>
          <a:solidFill>
            <a:schemeClr val="accent3"/>
          </a:solidFill>
          <a:ln>
            <a:prstDash val="sys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 –r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traffic.pcap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368497" y="2381078"/>
            <a:ext cx="907219" cy="338351"/>
          </a:xfrm>
          <a:prstGeom prst="rect">
            <a:avLst/>
          </a:prstGeom>
          <a:solidFill>
            <a:srgbClr val="FFFF00"/>
          </a:solidFill>
          <a:ln>
            <a:solidFill>
              <a:srgbClr val="5F5F5F"/>
            </a:solidFill>
            <a:prstDash val="sys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6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http.log</a:t>
            </a:r>
            <a:endParaRPr lang="en-US" sz="146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61573" y="1974663"/>
            <a:ext cx="907219" cy="338351"/>
          </a:xfrm>
          <a:prstGeom prst="rect">
            <a:avLst/>
          </a:prstGeom>
          <a:solidFill>
            <a:srgbClr val="FFFF00"/>
          </a:solidFill>
          <a:ln>
            <a:solidFill>
              <a:srgbClr val="5F5F5F"/>
            </a:solidFill>
            <a:prstDash val="sys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6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conn.log</a:t>
            </a:r>
            <a:endParaRPr lang="en-US" sz="146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68497" y="2802931"/>
            <a:ext cx="907219" cy="338351"/>
          </a:xfrm>
          <a:prstGeom prst="rect">
            <a:avLst/>
          </a:prstGeom>
          <a:solidFill>
            <a:srgbClr val="FFFF00"/>
          </a:solidFill>
          <a:ln>
            <a:solidFill>
              <a:srgbClr val="5F5F5F"/>
            </a:solidFill>
            <a:prstDash val="sys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ssl.log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68497" y="3188723"/>
            <a:ext cx="907219" cy="338351"/>
          </a:xfrm>
          <a:prstGeom prst="rect">
            <a:avLst/>
          </a:prstGeom>
          <a:solidFill>
            <a:srgbClr val="FFFF00"/>
          </a:solidFill>
          <a:ln>
            <a:solidFill>
              <a:srgbClr val="5F5F5F"/>
            </a:solidFill>
            <a:prstDash val="sys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files.log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632755" y="2802932"/>
            <a:ext cx="728819" cy="207067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622345" y="2854472"/>
            <a:ext cx="701075" cy="48467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32755" y="2143838"/>
            <a:ext cx="694151" cy="414135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617727" y="2600557"/>
            <a:ext cx="933803" cy="25404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1" dirty="0" err="1">
                <a:solidFill>
                  <a:schemeClr val="tx1"/>
                </a:solidFill>
              </a:rPr>
              <a:t>traffic.pcap</a:t>
            </a:r>
            <a:endParaRPr lang="en-US" sz="1051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360793" y="2557972"/>
            <a:ext cx="401300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360793" y="3339144"/>
            <a:ext cx="401300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7042043" y="1974664"/>
          <a:ext cx="2112584" cy="1434013"/>
        </p:xfrm>
        <a:graphic>
          <a:graphicData uri="http://schemas.openxmlformats.org/drawingml/2006/table">
            <a:tbl>
              <a:tblPr/>
              <a:tblGrid>
                <a:gridCol w="703535"/>
                <a:gridCol w="1409049"/>
              </a:tblGrid>
              <a:tr h="187512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AD_IP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Mime</a:t>
                      </a:r>
                      <a:r>
                        <a:rPr lang="en-US" sz="500" b="0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Type</a:t>
                      </a:r>
                      <a:endParaRPr lang="en-US" sz="5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10.10.50.25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text/html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</a:tr>
              <a:tr h="139239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10.10.50.25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text/html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93.190.48.4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text/html</a:t>
                      </a:r>
                    </a:p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</a:tr>
              <a:tr h="186157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195.3.124.165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application/</a:t>
                      </a:r>
                      <a:r>
                        <a:rPr lang="en-US" sz="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octect</a:t>
                      </a:r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-stream</a:t>
                      </a:r>
                      <a:endParaRPr lang="en-US" sz="500" b="0" i="0" u="sng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45987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176.9.159.141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application/x-shockwave-flash"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</a:tr>
              <a:tr h="13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192.168.1.65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application/x-shockwave-flash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74637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10.13.11.221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74637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192.168.1.65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text/html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6762093" y="4972808"/>
            <a:ext cx="1633927" cy="636933"/>
          </a:xfrm>
          <a:prstGeom prst="rect">
            <a:avLst/>
          </a:prstGeom>
          <a:ln>
            <a:prstDash val="sys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Exploit Delivery Examples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637922" y="4972808"/>
            <a:ext cx="1633927" cy="636933"/>
          </a:xfrm>
          <a:prstGeom prst="rect">
            <a:avLst/>
          </a:prstGeom>
          <a:ln>
            <a:prstDash val="sys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Benign Traffic Examples</a:t>
            </a:r>
          </a:p>
        </p:txBody>
      </p:sp>
      <p:sp>
        <p:nvSpPr>
          <p:cNvPr id="4" name="Right Brace 3"/>
          <p:cNvSpPr/>
          <p:nvPr/>
        </p:nvSpPr>
        <p:spPr>
          <a:xfrm>
            <a:off x="9237908" y="2143838"/>
            <a:ext cx="184667" cy="575591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>
            <a:off x="9367807" y="2759937"/>
            <a:ext cx="152400" cy="619084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029965" y="3527073"/>
            <a:ext cx="3185175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Output: Sequence(MB1, MB2, MB3 …)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574975" y="2092538"/>
            <a:ext cx="905683" cy="5078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Micro Behaviors Over Window 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574975" y="2854473"/>
            <a:ext cx="905683" cy="5078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Micro Behaviors Over Window 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86674" y="4532663"/>
            <a:ext cx="3185175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Machine Learning Logic: Random Forest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146061" y="4711197"/>
            <a:ext cx="924939" cy="50257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IOCs Observed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330617" y="4174268"/>
            <a:ext cx="2086735" cy="20408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4557921" y="4972808"/>
            <a:ext cx="4884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439954" y="4341866"/>
            <a:ext cx="1853143" cy="7386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Active Defense: Automated GPO Generation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1530" y="5234419"/>
            <a:ext cx="1741567" cy="636933"/>
          </a:xfrm>
          <a:prstGeom prst="rect">
            <a:avLst/>
          </a:prstGeom>
          <a:solidFill>
            <a:schemeClr val="accent3"/>
          </a:solidFill>
          <a:ln>
            <a:prstDash val="sys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ActiveDefense.py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–n ‘IOCs’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3471" y="-53168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50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dirty="0" smtClean="0"/>
              <a:t>Think </a:t>
            </a:r>
            <a:r>
              <a:rPr lang="en-US" b="1" i="1" dirty="0"/>
              <a:t>of Group Policy as “touch once, configure many.”</a:t>
            </a:r>
          </a:p>
          <a:p>
            <a:r>
              <a:rPr lang="en-US" dirty="0"/>
              <a:t>Group Policy is simply the easiest way to reach out and configure computer and user settings on networks based on Active Directory Domain Services (AD DS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31335" y="13806"/>
            <a:ext cx="9406467" cy="1034497"/>
          </a:xfrm>
        </p:spPr>
        <p:txBody>
          <a:bodyPr>
            <a:normAutofit/>
          </a:bodyPr>
          <a:lstStyle/>
          <a:p>
            <a:r>
              <a:rPr lang="en-US" dirty="0"/>
              <a:t>What is a GPO?</a:t>
            </a:r>
            <a:endParaRPr lang="en-US" dirty="0"/>
          </a:p>
        </p:txBody>
      </p:sp>
      <p:pic>
        <p:nvPicPr>
          <p:cNvPr id="2" name="Picture 1" descr="IC49949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68" y="3308461"/>
            <a:ext cx="6451328" cy="31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dirty="0"/>
              <a:t>Advantages of using GPOs</a:t>
            </a:r>
            <a:endParaRPr lang="en-US" sz="3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49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7521" y="1472485"/>
            <a:ext cx="10755076" cy="4532921"/>
          </a:xfrm>
        </p:spPr>
        <p:txBody>
          <a:bodyPr>
            <a:normAutofit/>
          </a:bodyPr>
          <a:lstStyle/>
          <a:p>
            <a:r>
              <a:rPr lang="en-US" dirty="0" smtClean="0"/>
              <a:t>With GPOs, administrators can apply settings in granular, distributed and expedited way. (Think permissions, access rights, allowed processes, user/computer profiles)</a:t>
            </a:r>
          </a:p>
          <a:p>
            <a:r>
              <a:rPr lang="en-US" dirty="0" smtClean="0"/>
              <a:t>Enforce security settings on large scale (I.E password policy, firewall profile)</a:t>
            </a:r>
          </a:p>
          <a:p>
            <a:r>
              <a:rPr lang="en-US" dirty="0" smtClean="0"/>
              <a:t>Apply  and enforce patching and security updates</a:t>
            </a:r>
            <a:endParaRPr lang="en-US" dirty="0"/>
          </a:p>
          <a:p>
            <a:r>
              <a:rPr lang="en-US" dirty="0" smtClean="0"/>
              <a:t>Apply security updates in a targeted, prompt and efficient manner. </a:t>
            </a:r>
          </a:p>
        </p:txBody>
      </p:sp>
    </p:spTree>
    <p:extLst>
      <p:ext uri="{BB962C8B-B14F-4D97-AF65-F5344CB8AC3E}">
        <p14:creationId xmlns:p14="http://schemas.microsoft.com/office/powerpoint/2010/main" val="166691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Background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731196" y="1662329"/>
            <a:ext cx="10515600" cy="1664531"/>
          </a:xfrm>
          <a:prstGeom prst="rect">
            <a:avLst/>
          </a:prstGeom>
        </p:spPr>
        <p:txBody>
          <a:bodyPr numCol="2">
            <a:noAutofit/>
          </a:bodyPr>
          <a:lstStyle/>
          <a:p>
            <a:r>
              <a:rPr lang="en-US" sz="2133" dirty="0"/>
              <a:t>Security Research</a:t>
            </a:r>
          </a:p>
          <a:p>
            <a:pPr lvl="1"/>
            <a:r>
              <a:rPr lang="en-US" sz="1467" dirty="0"/>
              <a:t>First security talk ever attended @ </a:t>
            </a:r>
            <a:r>
              <a:rPr lang="en-US" sz="1467" dirty="0" err="1"/>
              <a:t>Decfon</a:t>
            </a:r>
            <a:r>
              <a:rPr lang="en-US" sz="1467" dirty="0"/>
              <a:t> 8: Jon Erickson “Number Theory, Complexity </a:t>
            </a:r>
            <a:r>
              <a:rPr lang="en-US" sz="1467" dirty="0"/>
              <a:t>Theory, Cryptography, and Quantum </a:t>
            </a:r>
            <a:r>
              <a:rPr lang="en-US" sz="1467" dirty="0"/>
              <a:t>Computing” </a:t>
            </a:r>
          </a:p>
          <a:p>
            <a:pPr lvl="2"/>
            <a:r>
              <a:rPr lang="en-US" sz="1400" dirty="0"/>
              <a:t>I am still trying to understand that talk…</a:t>
            </a:r>
            <a:endParaRPr lang="en-US" sz="1533" dirty="0"/>
          </a:p>
          <a:p>
            <a:pPr lvl="1"/>
            <a:r>
              <a:rPr lang="en-US" sz="1467" dirty="0"/>
              <a:t>Late 90’s: Traffic baselines and Layer 2 behavioral profiling using MRTG and first generation NMS </a:t>
            </a:r>
          </a:p>
          <a:p>
            <a:pPr lvl="1"/>
            <a:r>
              <a:rPr lang="en-US" sz="1467" dirty="0"/>
              <a:t>Recently: </a:t>
            </a:r>
            <a:r>
              <a:rPr lang="en-US" sz="1467" dirty="0" smtClean="0"/>
              <a:t>Consultant </a:t>
            </a:r>
            <a:r>
              <a:rPr lang="en-US" sz="1467" dirty="0"/>
              <a:t>on cybersecurity analytics projects the last few years standing up custom </a:t>
            </a:r>
            <a:r>
              <a:rPr lang="en-US" sz="1467" dirty="0" smtClean="0"/>
              <a:t>solutions/startups</a:t>
            </a:r>
            <a:endParaRPr lang="en-US" sz="1467" dirty="0"/>
          </a:p>
          <a:p>
            <a:r>
              <a:rPr lang="en-US" sz="2133" dirty="0"/>
              <a:t>Related Research:</a:t>
            </a:r>
          </a:p>
          <a:p>
            <a:pPr lvl="1"/>
            <a:r>
              <a:rPr lang="en-US" sz="1467" dirty="0"/>
              <a:t>Fractal random walks: predicting time series</a:t>
            </a:r>
          </a:p>
          <a:p>
            <a:pPr lvl="2"/>
            <a:r>
              <a:rPr lang="en-US" sz="1333" dirty="0"/>
              <a:t>Human Behavior (stocks), Physical Processes (heat, magnetism)</a:t>
            </a:r>
          </a:p>
          <a:p>
            <a:pPr lvl="2"/>
            <a:r>
              <a:rPr lang="en-US" sz="1333" dirty="0"/>
              <a:t>Molecular kinetics (Brownian motion, quantum mechanics)</a:t>
            </a:r>
          </a:p>
          <a:p>
            <a:pPr lvl="2"/>
            <a:r>
              <a:rPr lang="en-US" sz="1333" dirty="0"/>
              <a:t>Stochastic Fast Dynamo, Stochastic Anderson Equation</a:t>
            </a:r>
          </a:p>
          <a:p>
            <a:pPr lvl="2"/>
            <a:r>
              <a:rPr lang="en-US" sz="1333" dirty="0"/>
              <a:t>Time as a random process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4C1FF-3550-C84E-9976-9929D46DF20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Screen Shot 2015-07-30 at 1.26.48 P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" t="15473" b="7298"/>
          <a:stretch/>
        </p:blipFill>
        <p:spPr>
          <a:xfrm>
            <a:off x="195700" y="3908747"/>
            <a:ext cx="11800599" cy="294925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8051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Machine Learning + GPO = Active Defense.</a:t>
            </a:r>
            <a:endParaRPr lang="en-US" sz="3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7521" y="1472485"/>
            <a:ext cx="10755076" cy="4532921"/>
          </a:xfrm>
        </p:spPr>
        <p:txBody>
          <a:bodyPr>
            <a:normAutofit/>
          </a:bodyPr>
          <a:lstStyle/>
          <a:p>
            <a:r>
              <a:rPr lang="en-US" dirty="0" smtClean="0"/>
              <a:t>By leveraging big data and machine learning we can provide more granular and specific items applicable to Group Policy Objects.</a:t>
            </a:r>
          </a:p>
          <a:p>
            <a:r>
              <a:rPr lang="en-US" dirty="0" smtClean="0"/>
              <a:t>These ML+BD derived GPOs can be crafted and applied in an automated fashion, speeding up reaction measures.</a:t>
            </a:r>
          </a:p>
          <a:p>
            <a:r>
              <a:rPr lang="en-US" dirty="0" smtClean="0"/>
              <a:t>These GPOs can be more effective than static based signatures (Think about Malware variants and AV updates)</a:t>
            </a:r>
          </a:p>
        </p:txBody>
      </p:sp>
    </p:spTree>
    <p:extLst>
      <p:ext uri="{BB962C8B-B14F-4D97-AF65-F5344CB8AC3E}">
        <p14:creationId xmlns:p14="http://schemas.microsoft.com/office/powerpoint/2010/main" val="34808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dirty="0"/>
              <a:t>Proof of Concept</a:t>
            </a:r>
            <a:endParaRPr lang="en-US" sz="3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7521" y="1472483"/>
            <a:ext cx="10755076" cy="3266812"/>
          </a:xfrm>
        </p:spPr>
        <p:txBody>
          <a:bodyPr>
            <a:normAutofit fontScale="850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Ransomware </a:t>
            </a:r>
            <a:r>
              <a:rPr lang="en-US" dirty="0"/>
              <a:t>n</a:t>
            </a:r>
            <a:r>
              <a:rPr lang="en-US" dirty="0" smtClean="0"/>
              <a:t>etwork traffic analyzed using Machine Learning open source tool: (Aktaion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https://github.com/jzadeh/</a:t>
            </a:r>
            <a:r>
              <a:rPr lang="en-US" dirty="0" smtClean="0">
                <a:hlinkClick r:id="rId3"/>
              </a:rPr>
              <a:t>Aktaion</a:t>
            </a:r>
            <a:r>
              <a:rPr lang="en-US" dirty="0" smtClean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This tool analyzes Micro Behaviors present in Ransomware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Output of tool is input to python script which builds main indicators for GPO generation (Executable name, Domain, IP Address)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Python scripts executes SSH into an AD host that can push GPO into Windows Domain via </a:t>
            </a:r>
            <a:r>
              <a:rPr lang="en-US" dirty="0" err="1" smtClean="0"/>
              <a:t>powershell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54" y="3492920"/>
            <a:ext cx="5069305" cy="280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dirty="0"/>
              <a:t>Proof of Concept</a:t>
            </a:r>
            <a:endParaRPr lang="en-US" sz="3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7521" y="1472485"/>
            <a:ext cx="10755076" cy="4962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Tool execution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5" name="Picture 4" descr="Screen Shot 2016-07-26 at 8.44.5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0" y="2116666"/>
            <a:ext cx="8533413" cy="27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dirty="0"/>
              <a:t>Proof of Concept</a:t>
            </a:r>
            <a:endParaRPr lang="en-US" sz="3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7521" y="1472485"/>
            <a:ext cx="10755076" cy="4962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Tool execution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03201" y="1964267"/>
          <a:ext cx="11179396" cy="848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396"/>
              </a:tblGrid>
              <a:tr h="848360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2016-08-01 04:50:17 INFO 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</a:rPr>
                        <a:t>WekaUtilities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$:101 - Parsed 4 total lines.</a:t>
                      </a:r>
                    </a:p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!!!!!!!!!!!!!!!!!!!!!!!!!!!!!!!!!!!!!</a:t>
                      </a:r>
                    </a:p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************************</a:t>
                      </a:r>
                    </a:p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!!!!!!!!!!!!!!!!!!!!!!!!!!!!!!!!!!!!!</a:t>
                      </a:r>
                    </a:p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************************</a:t>
                      </a:r>
                    </a:p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Exploit detected in window number 1</a:t>
                      </a:r>
                    </a:p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!!!!!!!!!!!!!!!!!!!!!!!!!!!!!!!!!!!!!</a:t>
                      </a:r>
                    </a:p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************************</a:t>
                      </a:r>
                    </a:p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!!!!!!!!!!!!!!!!!!!!!!!!!!!!!!!!!!!!!</a:t>
                      </a:r>
                    </a:p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************************</a:t>
                      </a:r>
                    </a:p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2016-08-01 04:50:17 INFO 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</a:rPr>
                        <a:t>RandomForestLogic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$:183 -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</a:rPr>
                        <a:t>IocsExtracted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(Set(5.178.71.10, 78.47.139.102, 182.50.130.156),Set(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</a:rPr>
                        <a:t>iamthewinnerhere.com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</a:rPr>
                        <a:t>myexternalip.com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</a:rPr>
                        <a:t>graphicstreeme.com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),Set(/97.exe?1, /raw, /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</a:rPr>
                        <a:t>wp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-content/plugins/theme-check/misc.php?34F0103544E2B25192E6AF0913ABE73BC21B0A31B82DC4E8D065CF5E9E55FEA92DB93FE6AEEB312449485E01DC99E4D47932EB53448B09D340AA22EDE68F63A3938F85E00D8EC314F81B2FA6DA02F5F9807B15E9DEFBA2FEA622BBEE35988934E428A133418E0F6B4B11E2918502CB158ABFEAC8D7C77C6542D07AB697F9CDA2EF564892C0B4B680EDB5BB1E6BDB74300CF63F55F4CC39E3E83EE9D8B70685F6D965ED309AF07DDF143D5082AAF0B0D27F422C89DD4F3BFF4CD93A9EBE0A83B5669779E6C050DA4291F89F85727F7EFBFDD96C9149B12C2397F1BA29A7C5CAB5036EB5B02B6ED79379D563C464717B1BE051BA3244EC5F8CE5D5E101F1555486A911A36F546A928CA17CF60FA2FEDEC2F71B2DB6752FC4567112FF797441ECFB6F093FEB8FDF192788AE0FFC9D5662CB88D9F7F8C50576359807C8F8FE4E8AA9965D546DF52000AADC544A03DFFCE596A387D5120254BA0E135ECDB9CB1F1127, /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</a:rPr>
                        <a:t>wp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-content/plugins/theme-check/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</a:rPr>
                        <a:t>misc.php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2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dirty="0"/>
              <a:t>Proof of Concept</a:t>
            </a:r>
            <a:endParaRPr lang="en-US" sz="3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7521" y="1472485"/>
            <a:ext cx="10755076" cy="4962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Tool execution </a:t>
            </a:r>
            <a:r>
              <a:rPr lang="mr-IN" dirty="0" smtClean="0"/>
              <a:t>–</a:t>
            </a:r>
            <a:r>
              <a:rPr lang="en-US" dirty="0" smtClean="0"/>
              <a:t> Script pushes GPO into AD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7" name="Picture 6" descr="Aktaion1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79" y="2161904"/>
            <a:ext cx="11073763" cy="1411029"/>
          </a:xfrm>
          <a:prstGeom prst="rect">
            <a:avLst/>
          </a:prstGeom>
        </p:spPr>
      </p:pic>
      <p:pic>
        <p:nvPicPr>
          <p:cNvPr id="8" name="Picture 7" descr="Aktaion2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79" y="3595770"/>
            <a:ext cx="8004499" cy="30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dirty="0"/>
              <a:t>Proof of Concept</a:t>
            </a:r>
            <a:endParaRPr lang="en-US" sz="3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27521" y="1472485"/>
            <a:ext cx="10755076" cy="4962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Tool execution </a:t>
            </a:r>
            <a:r>
              <a:rPr lang="mr-IN" dirty="0" smtClean="0"/>
              <a:t>–</a:t>
            </a:r>
            <a:r>
              <a:rPr lang="en-US" dirty="0" smtClean="0"/>
              <a:t> GPO placed at AD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9" name="Content Placeholder 3" descr="aktaionGPO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1" b="8861"/>
          <a:stretch>
            <a:fillRect/>
          </a:stretch>
        </p:blipFill>
        <p:spPr>
          <a:xfrm>
            <a:off x="503765" y="1876592"/>
            <a:ext cx="7192071" cy="468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Webshells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3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What is a webshell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4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“A </a:t>
            </a:r>
            <a:r>
              <a:rPr lang="en" sz="400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 shell</a:t>
            </a:r>
            <a:r>
              <a:rPr lang="en" sz="4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script that can be uploaded to a web server to enable remote administration of the machine. Infected web servers can be either Internet-facing or internal to the network, where the </a:t>
            </a:r>
            <a:r>
              <a:rPr lang="en" sz="400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 shell</a:t>
            </a:r>
            <a:r>
              <a:rPr lang="en" sz="4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used to pivot further to internal hosts.” US CERT</a:t>
            </a:r>
          </a:p>
        </p:txBody>
      </p:sp>
    </p:spTree>
    <p:extLst>
      <p:ext uri="{BB962C8B-B14F-4D97-AF65-F5344CB8AC3E}">
        <p14:creationId xmlns:p14="http://schemas.microsoft.com/office/powerpoint/2010/main" val="9546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Example of an exploit campaign using webshell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Delivery of SamSam ransomware (2016)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 marL="609585" indent="-423323">
              <a:buSzPct val="100000"/>
              <a:buChar char="-"/>
            </a:pPr>
            <a:r>
              <a:rPr lang="en" sz="1867"/>
              <a:t>Exploit JBOSS vulnerability (</a:t>
            </a:r>
            <a:r>
              <a:rPr lang="en" sz="1867" b="1">
                <a:solidFill>
                  <a:srgbClr val="333333"/>
                </a:solidFill>
                <a:highlight>
                  <a:srgbClr val="FFFFFF"/>
                </a:highlight>
              </a:rPr>
              <a:t>CVE-2010-0738/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800" u="sng">
                <a:solidFill>
                  <a:srgbClr val="444444"/>
                </a:solidFill>
                <a:highlight>
                  <a:srgbClr val="FFFFFF"/>
                </a:highlight>
                <a:hlinkClick r:id="rId3"/>
              </a:rPr>
              <a:t>CVE-2013-4810</a:t>
            </a:r>
            <a:r>
              <a:rPr lang="en" sz="1867" b="1">
                <a:solidFill>
                  <a:srgbClr val="333333"/>
                </a:solidFill>
                <a:highlight>
                  <a:srgbClr val="FFFFFF"/>
                </a:highlight>
              </a:rPr>
              <a:t>) </a:t>
            </a:r>
            <a:r>
              <a:rPr lang="en" sz="1867">
                <a:solidFill>
                  <a:srgbClr val="333333"/>
                </a:solidFill>
                <a:highlight>
                  <a:srgbClr val="FFFFFF"/>
                </a:highlight>
              </a:rPr>
              <a:t>at exposed web server.</a:t>
            </a:r>
          </a:p>
          <a:p>
            <a:pPr marL="609585" indent="-423323">
              <a:buClr>
                <a:srgbClr val="333333"/>
              </a:buClr>
              <a:buSzPct val="100000"/>
              <a:buChar char="-"/>
            </a:pPr>
            <a:r>
              <a:rPr lang="en" sz="1867">
                <a:solidFill>
                  <a:srgbClr val="333333"/>
                </a:solidFill>
                <a:highlight>
                  <a:srgbClr val="FFFFFF"/>
                </a:highlight>
              </a:rPr>
              <a:t>Upload webshell ( jbossinvoker, zecmd, cmd, etc)</a:t>
            </a:r>
          </a:p>
          <a:p>
            <a:pPr marL="609585" indent="-423323">
              <a:buClr>
                <a:srgbClr val="333333"/>
              </a:buClr>
              <a:buSzPct val="100000"/>
              <a:buChar char="-"/>
            </a:pPr>
            <a:r>
              <a:rPr lang="en" sz="1867">
                <a:solidFill>
                  <a:srgbClr val="333333"/>
                </a:solidFill>
                <a:highlight>
                  <a:srgbClr val="FFFFFF"/>
                </a:highlight>
              </a:rPr>
              <a:t>JBoss running high on privs? No problem</a:t>
            </a:r>
          </a:p>
          <a:p>
            <a:pPr marL="609585" indent="-423323">
              <a:buClr>
                <a:srgbClr val="333333"/>
              </a:buClr>
              <a:buSzPct val="100000"/>
              <a:buChar char="-"/>
            </a:pPr>
            <a:r>
              <a:rPr lang="en" sz="1867">
                <a:solidFill>
                  <a:srgbClr val="333333"/>
                </a:solidFill>
                <a:highlight>
                  <a:srgbClr val="FFFFFF"/>
                </a:highlight>
              </a:rPr>
              <a:t>JBoss with low privs, upload local root/system exploit</a:t>
            </a:r>
          </a:p>
          <a:p>
            <a:pPr marL="609585" indent="-423323">
              <a:buClr>
                <a:srgbClr val="333333"/>
              </a:buClr>
              <a:buSzPct val="100000"/>
              <a:buChar char="-"/>
            </a:pPr>
            <a:r>
              <a:rPr lang="en" sz="1867">
                <a:solidFill>
                  <a:srgbClr val="333333"/>
                </a:solidFill>
                <a:highlight>
                  <a:srgbClr val="FFFFFF"/>
                </a:highlight>
              </a:rPr>
              <a:t> Windows box? upload PSexec (Powershell now works on *nix as well)</a:t>
            </a:r>
          </a:p>
          <a:p>
            <a:pPr marL="609585" indent="-423323">
              <a:buClr>
                <a:srgbClr val="333333"/>
              </a:buClr>
              <a:buSzPct val="100000"/>
              <a:buChar char="-"/>
            </a:pPr>
            <a:r>
              <a:rPr lang="en" sz="1867"/>
              <a:t>Distribute ransomware (SamSam), Run MimiKatz? (PTH,PTT)</a:t>
            </a:r>
          </a:p>
        </p:txBody>
      </p:sp>
      <p:pic>
        <p:nvPicPr>
          <p:cNvPr id="153" name="Shape 153" descr="Screen Shot 2017-03-24 at 8.58.18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734" y="1600567"/>
            <a:ext cx="3565367" cy="1816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65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Defense: Webshell Decomposition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64" y="1445193"/>
            <a:ext cx="4317202" cy="510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1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Driven Intrusion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Lambda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3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1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Perimeter assets can become unexpected back doors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15600" y="1967400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Or more like a front door.... As they are exposed to the entire world, it is possible to begin a campaign by attacking network perimeter assets and from there get your way into the organization. </a:t>
            </a:r>
          </a:p>
          <a:p>
            <a:pPr>
              <a:buNone/>
            </a:pPr>
            <a:r>
              <a:rPr lang="en"/>
              <a:t>Consider this… Most organizations nowadays only expose 80 or 443, so it is logical that web servers are prime targets as well as other internet delivered services such as: MAIL, CMS, CRM, Dev, Storage, etc.</a:t>
            </a:r>
          </a:p>
        </p:txBody>
      </p:sp>
    </p:spTree>
    <p:extLst>
      <p:ext uri="{BB962C8B-B14F-4D97-AF65-F5344CB8AC3E}">
        <p14:creationId xmlns:p14="http://schemas.microsoft.com/office/powerpoint/2010/main" val="7707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506267" y="548033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Do you think they might use same credentials internally? Maybe mail clients? Storage?</a:t>
            </a:r>
          </a:p>
        </p:txBody>
      </p:sp>
      <p:pic>
        <p:nvPicPr>
          <p:cNvPr id="91" name="Shape 91" descr="rudynma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934" y="1963534"/>
            <a:ext cx="10311165" cy="469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762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What is a webshell</a:t>
            </a:r>
          </a:p>
        </p:txBody>
      </p:sp>
      <p:pic>
        <p:nvPicPr>
          <p:cNvPr id="103" name="Shape 103" descr="c99shell1-800x5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400" y="1455499"/>
            <a:ext cx="9378467" cy="5223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4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Webshells can be powerful weapons</a:t>
            </a:r>
          </a:p>
        </p:txBody>
      </p:sp>
      <p:pic>
        <p:nvPicPr>
          <p:cNvPr id="122" name="Shape 122" descr="Screen Shot 2017-03-23 at 10.49.3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383" y="1419433"/>
            <a:ext cx="8699223" cy="5094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76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Some examples of webshells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har char="-"/>
            </a:pPr>
            <a:r>
              <a:rPr lang="en"/>
              <a:t>C99, C100</a:t>
            </a:r>
          </a:p>
          <a:p>
            <a:pPr marL="609585" indent="-304792">
              <a:buChar char="-"/>
            </a:pPr>
            <a:r>
              <a:rPr lang="en"/>
              <a:t>R57</a:t>
            </a:r>
          </a:p>
          <a:p>
            <a:pPr marL="609585" indent="-304792">
              <a:buChar char="-"/>
            </a:pPr>
            <a:r>
              <a:rPr lang="en"/>
              <a:t>PhpJackal (evades AV)</a:t>
            </a:r>
          </a:p>
          <a:p>
            <a:pPr marL="609585" indent="-304792">
              <a:buChar char="-"/>
            </a:pPr>
            <a:r>
              <a:rPr lang="en"/>
              <a:t>Soldier of Allah (Al-qaeda webshell)</a:t>
            </a:r>
          </a:p>
          <a:p>
            <a:pPr marL="609585" indent="-304792">
              <a:buChar char="-"/>
            </a:pPr>
            <a:r>
              <a:rPr lang="en"/>
              <a:t>Weevely (Terminal like webshell, very effective, small footprint)</a:t>
            </a:r>
          </a:p>
          <a:p>
            <a:pPr marL="609585" indent="-304792">
              <a:buChar char="-"/>
            </a:pPr>
            <a:r>
              <a:rPr lang="en"/>
              <a:t>AspxSpy</a:t>
            </a:r>
          </a:p>
          <a:p>
            <a:pPr marL="609585" indent="-304792">
              <a:buChar char="-"/>
            </a:pPr>
            <a:r>
              <a:rPr lang="en"/>
              <a:t>WSO (Web Shell by Orb)</a:t>
            </a:r>
          </a:p>
          <a:p>
            <a:pPr marL="609585" indent="-304792">
              <a:buChar char="-"/>
            </a:pPr>
            <a:r>
              <a:rPr lang="en"/>
              <a:t>China Chopper (Has thick client)</a:t>
            </a:r>
          </a:p>
          <a:p>
            <a:pPr marL="609585" indent="-304792">
              <a:buChar char="-"/>
            </a:pPr>
            <a:r>
              <a:rPr lang="en"/>
              <a:t>JspWebshell</a:t>
            </a:r>
          </a:p>
          <a:p>
            <a:pPr marL="609585" indent="-304792">
              <a:buChar char="-"/>
            </a:pPr>
            <a:r>
              <a:rPr lang="en"/>
              <a:t>rootshell</a:t>
            </a:r>
          </a:p>
        </p:txBody>
      </p:sp>
    </p:spTree>
    <p:extLst>
      <p:ext uri="{BB962C8B-B14F-4D97-AF65-F5344CB8AC3E}">
        <p14:creationId xmlns:p14="http://schemas.microsoft.com/office/powerpoint/2010/main" val="2659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4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Common functions of Webshells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  <a:p>
            <a:pPr marL="609585" indent="-304792">
              <a:buChar char="-"/>
            </a:pPr>
            <a:r>
              <a:rPr lang="en"/>
              <a:t>Authentication</a:t>
            </a:r>
          </a:p>
          <a:p>
            <a:pPr marL="609585" indent="-304792">
              <a:buChar char="-"/>
            </a:pPr>
            <a:r>
              <a:rPr lang="en"/>
              <a:t>Remote administration / C2</a:t>
            </a:r>
          </a:p>
          <a:p>
            <a:pPr marL="609585" indent="-304792">
              <a:buChar char="-"/>
            </a:pPr>
            <a:r>
              <a:rPr lang="en"/>
              <a:t>File management (View, Copy, Move, Upload, Download)</a:t>
            </a:r>
          </a:p>
          <a:p>
            <a:pPr marL="609585" indent="-304792">
              <a:buChar char="-"/>
            </a:pPr>
            <a:r>
              <a:rPr lang="en"/>
              <a:t>Database management/connection</a:t>
            </a:r>
          </a:p>
          <a:p>
            <a:pPr marL="609585" indent="-304792">
              <a:buChar char="-"/>
            </a:pPr>
            <a:r>
              <a:rPr lang="en"/>
              <a:t>Command Shell (ls, pwd, nc, cat, etc)</a:t>
            </a:r>
          </a:p>
          <a:p>
            <a:pPr marL="609585" indent="-304792">
              <a:buChar char="-"/>
            </a:pPr>
            <a:r>
              <a:rPr lang="en"/>
              <a:t>Entrenchment (create persistence via new mechanisms like NC, Python,Perl)</a:t>
            </a:r>
          </a:p>
          <a:p>
            <a:pPr marL="609585" indent="-304792">
              <a:buChar char="-"/>
            </a:pPr>
            <a:r>
              <a:rPr lang="en"/>
              <a:t>Encoding/Encryption</a:t>
            </a:r>
          </a:p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70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Webshells can provide further access 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har char="-"/>
            </a:pPr>
            <a:r>
              <a:rPr lang="en"/>
              <a:t>Many times attacker will place webshell then proceed to further access. Some common next steps are:</a:t>
            </a:r>
          </a:p>
          <a:p>
            <a:pPr>
              <a:buNone/>
            </a:pPr>
            <a:r>
              <a:rPr lang="en"/>
              <a:t>	- Stealing credentials </a:t>
            </a:r>
          </a:p>
          <a:p>
            <a:pPr>
              <a:buNone/>
            </a:pPr>
            <a:r>
              <a:rPr lang="en"/>
              <a:t>	- Capturing traffic (Stats, behavior, protocols, etc)</a:t>
            </a:r>
          </a:p>
          <a:p>
            <a:pPr>
              <a:buNone/>
            </a:pPr>
            <a:r>
              <a:rPr lang="en"/>
              <a:t>	- Footprinting internal network</a:t>
            </a:r>
          </a:p>
          <a:p>
            <a:pPr>
              <a:buNone/>
            </a:pPr>
            <a:r>
              <a:rPr lang="en"/>
              <a:t>	- Local root/system exploits</a:t>
            </a:r>
          </a:p>
          <a:p>
            <a:pPr>
              <a:buNone/>
            </a:pPr>
            <a:r>
              <a:rPr lang="en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98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How are these webshells delivered?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533"/>
              </a:spcBef>
              <a:spcAft>
                <a:spcPts val="533"/>
              </a:spcAft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Web shells can be delivered through a number of web application exploits or configuration weaknesses including:</a:t>
            </a:r>
          </a:p>
          <a:p>
            <a:pPr marL="1049840" indent="-457189">
              <a:spcBef>
                <a:spcPts val="533"/>
              </a:spcBef>
              <a:spcAft>
                <a:spcPts val="533"/>
              </a:spcAft>
              <a:buClr>
                <a:srgbClr val="333333"/>
              </a:buClr>
              <a:buSzPct val="100000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Cross-Site Scripting;</a:t>
            </a:r>
          </a:p>
          <a:p>
            <a:pPr marL="1049840" indent="-457189">
              <a:spcBef>
                <a:spcPts val="533"/>
              </a:spcBef>
              <a:spcAft>
                <a:spcPts val="533"/>
              </a:spcAft>
              <a:buClr>
                <a:srgbClr val="333333"/>
              </a:buClr>
              <a:buSzPct val="100000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SQL Injection;</a:t>
            </a:r>
          </a:p>
          <a:p>
            <a:pPr marL="1049840" indent="-457189">
              <a:spcBef>
                <a:spcPts val="533"/>
              </a:spcBef>
              <a:spcAft>
                <a:spcPts val="533"/>
              </a:spcAft>
              <a:buClr>
                <a:srgbClr val="333333"/>
              </a:buClr>
              <a:buSzPct val="100000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Vulnerabilities in applications/services  (e.g., WordPress or other CMS applications);</a:t>
            </a:r>
          </a:p>
          <a:p>
            <a:pPr marL="1049840" indent="-457189">
              <a:spcBef>
                <a:spcPts val="533"/>
              </a:spcBef>
              <a:spcAft>
                <a:spcPts val="533"/>
              </a:spcAft>
              <a:buClr>
                <a:srgbClr val="333333"/>
              </a:buClr>
              <a:buSzPct val="100000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File processing vulnerabilities (e.g., upload filtering or assigned permissions);</a:t>
            </a:r>
          </a:p>
          <a:p>
            <a:pPr marL="1049840" indent="-457189">
              <a:spcBef>
                <a:spcPts val="533"/>
              </a:spcBef>
              <a:spcAft>
                <a:spcPts val="533"/>
              </a:spcAft>
              <a:buClr>
                <a:srgbClr val="333333"/>
              </a:buClr>
              <a:buSzPct val="100000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Remote File Include (RFI) and Local File Include (LFI) vulnerabilities;</a:t>
            </a:r>
          </a:p>
          <a:p>
            <a:pPr marL="1049840" indent="-457189">
              <a:spcBef>
                <a:spcPts val="533"/>
              </a:spcBef>
              <a:spcAft>
                <a:spcPts val="533"/>
              </a:spcAft>
              <a:buClr>
                <a:srgbClr val="333333"/>
              </a:buClr>
              <a:buSzPct val="100000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Exposed Admin Interfaces (possible areas to find vulnerabilities mentioned above). *US Cert</a:t>
            </a:r>
          </a:p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96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</a:t>
            </a:r>
            <a:r>
              <a:rPr lang="en-US" dirty="0" err="1" smtClean="0"/>
              <a:t>Webshells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https://www.crowdstrike.com/blog/mo-shells-mo-problems-deep-panda-web-shells/</a:t>
            </a:r>
            <a:endParaRPr lang="en-US" dirty="0" smtClean="0"/>
          </a:p>
          <a:p>
            <a:r>
              <a:rPr lang="en-US" dirty="0" smtClean="0"/>
              <a:t>Going beyond the Indicator: </a:t>
            </a:r>
            <a:r>
              <a:rPr lang="en-US" dirty="0" smtClean="0">
                <a:hlinkClick r:id="rId3"/>
              </a:rPr>
              <a:t>https://vimeo.com/90687936</a:t>
            </a:r>
            <a:endParaRPr lang="en-US" dirty="0"/>
          </a:p>
          <a:p>
            <a:r>
              <a:rPr lang="en-US" dirty="0" smtClean="0"/>
              <a:t>Our ML approach decomposes builds a dynamic graph to monitor for relationship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Lambda Defense: </a:t>
            </a:r>
            <a:r>
              <a:rPr lang="en-US" sz="2800" dirty="0" smtClean="0"/>
              <a:t>Decomposing </a:t>
            </a:r>
            <a:r>
              <a:rPr lang="en-US" sz="2800" dirty="0"/>
              <a:t>Behaviors for Intrusion </a:t>
            </a:r>
            <a:r>
              <a:rPr lang="en-US" sz="2800" dirty="0" smtClean="0"/>
              <a:t>Detection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"/>
          <a:stretch/>
        </p:blipFill>
        <p:spPr>
          <a:xfrm>
            <a:off x="1669253" y="1471138"/>
            <a:ext cx="4678815" cy="4444822"/>
          </a:xfrm>
          <a:prstGeom prst="rect">
            <a:avLst/>
          </a:prstGeom>
        </p:spPr>
      </p:pic>
      <p:pic>
        <p:nvPicPr>
          <p:cNvPr id="6" name="Picture 5" descr="Screen Shot 2016-08-03 at 3.36.45 A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/>
          <a:stretch/>
        </p:blipFill>
        <p:spPr>
          <a:xfrm>
            <a:off x="6225516" y="1348600"/>
            <a:ext cx="4319934" cy="4667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For Relationship Anomalies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812836" y="1306931"/>
            <a:ext cx="6575322" cy="47429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Anomalies on rare paths</a:t>
            </a:r>
          </a:p>
          <a:p>
            <a:pPr lvl="1"/>
            <a:r>
              <a:rPr lang="en-US" dirty="0"/>
              <a:t>U-&gt;S</a:t>
            </a:r>
          </a:p>
          <a:p>
            <a:pPr lvl="1"/>
            <a:r>
              <a:rPr lang="en-US" dirty="0"/>
              <a:t>S-&gt;</a:t>
            </a:r>
            <a:r>
              <a:rPr lang="en-US" dirty="0" smtClean="0"/>
              <a:t>U !! </a:t>
            </a:r>
            <a:endParaRPr lang="en-US" dirty="0"/>
          </a:p>
          <a:p>
            <a:pPr lvl="1"/>
            <a:r>
              <a:rPr lang="en-US" dirty="0"/>
              <a:t>U-&gt;U (LAN to LAN)</a:t>
            </a:r>
          </a:p>
          <a:p>
            <a:pPr lvl="1"/>
            <a:r>
              <a:rPr lang="en-US" dirty="0"/>
              <a:t>S-&gt;S (DMZ to LAN</a:t>
            </a:r>
            <a:r>
              <a:rPr lang="en-US" dirty="0" smtClean="0"/>
              <a:t>)!!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257304" y="5178128"/>
            <a:ext cx="972772" cy="4994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desktop-black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90" y="4833591"/>
            <a:ext cx="628715" cy="6041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28589" y="5532748"/>
            <a:ext cx="575884" cy="221205"/>
          </a:xfrm>
          <a:prstGeom prst="rect">
            <a:avLst/>
          </a:prstGeom>
          <a:noFill/>
        </p:spPr>
        <p:txBody>
          <a:bodyPr wrap="none" lIns="51426" tIns="25713" rIns="51426" bIns="25713" rtlCol="0">
            <a:spAutoFit/>
          </a:bodyPr>
          <a:lstStyle/>
          <a:p>
            <a:r>
              <a:rPr lang="en-US" sz="1100" dirty="0"/>
              <a:t>Desktop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352577" y="5532748"/>
            <a:ext cx="475753" cy="221205"/>
          </a:xfrm>
          <a:prstGeom prst="rect">
            <a:avLst/>
          </a:prstGeom>
          <a:noFill/>
        </p:spPr>
        <p:txBody>
          <a:bodyPr wrap="none" lIns="51426" tIns="25713" rIns="51426" bIns="25713" rtlCol="0">
            <a:spAutoFit/>
          </a:bodyPr>
          <a:lstStyle/>
          <a:p>
            <a:r>
              <a:rPr lang="en-US" sz="1100" dirty="0"/>
              <a:t>Server</a:t>
            </a:r>
          </a:p>
        </p:txBody>
      </p:sp>
      <p:pic>
        <p:nvPicPr>
          <p:cNvPr id="21" name="Picture 20" descr="datacenter-black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577" y="4810223"/>
            <a:ext cx="448205" cy="627487"/>
          </a:xfrm>
          <a:prstGeom prst="rect">
            <a:avLst/>
          </a:prstGeom>
        </p:spPr>
      </p:pic>
      <p:pic>
        <p:nvPicPr>
          <p:cNvPr id="29" name="Picture 28" descr="desktop-black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0" y="4773937"/>
            <a:ext cx="628715" cy="60411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47209" y="5473094"/>
            <a:ext cx="575884" cy="221205"/>
          </a:xfrm>
          <a:prstGeom prst="rect">
            <a:avLst/>
          </a:prstGeom>
          <a:noFill/>
        </p:spPr>
        <p:txBody>
          <a:bodyPr wrap="none" lIns="51426" tIns="25713" rIns="51426" bIns="25713" rtlCol="0">
            <a:spAutoFit/>
          </a:bodyPr>
          <a:lstStyle/>
          <a:p>
            <a:r>
              <a:rPr lang="en-US" sz="1100" dirty="0"/>
              <a:t>Desktop</a:t>
            </a:r>
            <a:endParaRPr lang="en-US" sz="11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33909" y="5168140"/>
            <a:ext cx="823506" cy="0"/>
          </a:xfrm>
          <a:prstGeom prst="straightConnector1">
            <a:avLst/>
          </a:prstGeom>
          <a:ln>
            <a:prstDash val="sysDash"/>
            <a:headEnd type="oval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35" descr="laptop-black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02" y="4773937"/>
            <a:ext cx="597042" cy="54592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564723" y="5436809"/>
            <a:ext cx="500600" cy="221205"/>
          </a:xfrm>
          <a:prstGeom prst="rect">
            <a:avLst/>
          </a:prstGeom>
          <a:noFill/>
        </p:spPr>
        <p:txBody>
          <a:bodyPr wrap="none" lIns="51426" tIns="25713" rIns="51426" bIns="25713" rtlCol="0">
            <a:spAutoFit/>
          </a:bodyPr>
          <a:lstStyle/>
          <a:p>
            <a:r>
              <a:rPr lang="en-US" sz="1100" dirty="0"/>
              <a:t>Laptop</a:t>
            </a:r>
            <a:endParaRPr lang="en-US" sz="1100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7917147" y="2980356"/>
            <a:ext cx="972772" cy="4994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desktop-black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64" y="2683291"/>
            <a:ext cx="628715" cy="60411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146964" y="3420903"/>
            <a:ext cx="677137" cy="221205"/>
          </a:xfrm>
          <a:prstGeom prst="rect">
            <a:avLst/>
          </a:prstGeom>
          <a:noFill/>
        </p:spPr>
        <p:txBody>
          <a:bodyPr wrap="none" lIns="51426" tIns="25713" rIns="51426" bIns="25713" rtlCol="0">
            <a:spAutoFit/>
          </a:bodyPr>
          <a:lstStyle/>
          <a:p>
            <a:r>
              <a:rPr lang="en-US" sz="1100" dirty="0"/>
              <a:t>LAN Asset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7097888" y="3414982"/>
            <a:ext cx="783530" cy="221205"/>
          </a:xfrm>
          <a:prstGeom prst="rect">
            <a:avLst/>
          </a:prstGeom>
          <a:noFill/>
        </p:spPr>
        <p:txBody>
          <a:bodyPr wrap="none" lIns="51426" tIns="25713" rIns="51426" bIns="25713" rtlCol="0">
            <a:spAutoFit/>
          </a:bodyPr>
          <a:lstStyle/>
          <a:p>
            <a:r>
              <a:rPr lang="en-US" sz="1100" dirty="0"/>
              <a:t>DMZ Server</a:t>
            </a:r>
          </a:p>
        </p:txBody>
      </p:sp>
      <p:pic>
        <p:nvPicPr>
          <p:cNvPr id="42" name="Picture 41" descr="datacenter-black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37" y="2647586"/>
            <a:ext cx="448205" cy="6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064214" y="1609555"/>
            <a:ext cx="381000" cy="30480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5" idx="5"/>
          </p:cNvCxnSpPr>
          <p:nvPr/>
        </p:nvCxnSpPr>
        <p:spPr>
          <a:xfrm flipH="1" flipV="1">
            <a:off x="2389419" y="1869719"/>
            <a:ext cx="1003335" cy="14105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6200000" flipH="1">
            <a:off x="1970631" y="2019098"/>
            <a:ext cx="1676247" cy="1377486"/>
          </a:xfrm>
          <a:prstGeom prst="curvedConnector2">
            <a:avLst/>
          </a:prstGeom>
          <a:ln w="38100" cmpd="sng">
            <a:solidFill>
              <a:srgbClr val="FF0000"/>
            </a:solidFill>
            <a:prstDash val="lg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21468" y="3859709"/>
            <a:ext cx="860328" cy="5981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207000" y="4565599"/>
            <a:ext cx="1701800" cy="446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07000" y="4625183"/>
            <a:ext cx="3625850" cy="343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5" idx="6"/>
          </p:cNvCxnSpPr>
          <p:nvPr/>
        </p:nvCxnSpPr>
        <p:spPr>
          <a:xfrm rot="16200000" flipV="1">
            <a:off x="4424537" y="-217366"/>
            <a:ext cx="2803643" cy="6762286"/>
          </a:xfrm>
          <a:prstGeom prst="curvedConnector2">
            <a:avLst/>
          </a:prstGeom>
          <a:ln w="38100" cmpd="sng">
            <a:solidFill>
              <a:srgbClr val="FF0000"/>
            </a:solidFill>
            <a:prstDash val="lg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desktop-black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144" y="4730795"/>
            <a:ext cx="628715" cy="604118"/>
          </a:xfrm>
          <a:prstGeom prst="rect">
            <a:avLst/>
          </a:prstGeom>
        </p:spPr>
      </p:pic>
      <p:pic>
        <p:nvPicPr>
          <p:cNvPr id="16" name="Picture 15" descr="laptop-black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4184875"/>
            <a:ext cx="597042" cy="5459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94390" y="2946085"/>
            <a:ext cx="668113" cy="22120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51426" tIns="25713" rIns="51426" bIns="25713" rtlCol="0">
            <a:spAutoFit/>
          </a:bodyPr>
          <a:lstStyle/>
          <a:p>
            <a:r>
              <a:rPr lang="en-US" sz="1100" b="1" dirty="0"/>
              <a:t>Webshell</a:t>
            </a:r>
            <a:endParaRPr lang="en-US" sz="1100" b="1" dirty="0"/>
          </a:p>
        </p:txBody>
      </p:sp>
      <p:pic>
        <p:nvPicPr>
          <p:cNvPr id="21" name="Picture 20" descr="datacenter-black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98" y="3232222"/>
            <a:ext cx="448205" cy="6274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78270" y="3749106"/>
            <a:ext cx="1142828" cy="22120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51426" tIns="25713" rIns="51426" bIns="25713" rtlCol="0">
            <a:spAutoFit/>
          </a:bodyPr>
          <a:lstStyle/>
          <a:p>
            <a:r>
              <a:rPr lang="en-US" sz="1100" b="1" dirty="0"/>
              <a:t>DMZ to LAN Trust</a:t>
            </a:r>
            <a:endParaRPr lang="en-US" sz="11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86648" y="4376710"/>
            <a:ext cx="184636" cy="261596"/>
          </a:xfrm>
          <a:prstGeom prst="rect">
            <a:avLst/>
          </a:prstGeom>
        </p:spPr>
        <p:txBody>
          <a:bodyPr wrap="none" lIns="91425" tIns="45713" rIns="91425" bIns="45713" rtlCol="0">
            <a:spAutoFit/>
          </a:bodyPr>
          <a:lstStyle/>
          <a:p>
            <a:pPr algn="ctr" defTabSz="815225"/>
            <a:endParaRPr lang="en-US" sz="1100" dirty="0">
              <a:solidFill>
                <a:prstClr val="black"/>
              </a:solidFill>
            </a:endParaRPr>
          </a:p>
        </p:txBody>
      </p:sp>
      <p:pic>
        <p:nvPicPr>
          <p:cNvPr id="30" name="Picture 29" descr="datacenters-black-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07" y="4300488"/>
            <a:ext cx="694900" cy="530221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Indicator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0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Seeing the Analytic In Action</a:t>
            </a:r>
            <a:endParaRPr lang="en-US" dirty="0"/>
          </a:p>
        </p:txBody>
      </p:sp>
      <p:pic>
        <p:nvPicPr>
          <p:cNvPr id="4" name="Picture 3" descr="DPR_radi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65157" y="658682"/>
            <a:ext cx="3993970" cy="68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3.png" descr="Screen Shot 2014-07-07 at 11.48.16 PM.png"/>
          <p:cNvPicPr/>
          <p:nvPr/>
        </p:nvPicPr>
        <p:blipFill>
          <a:blip r:embed="rId2">
            <a:extLst/>
          </a:blip>
          <a:srcRect l="11620"/>
          <a:stretch>
            <a:fillRect/>
          </a:stretch>
        </p:blipFill>
        <p:spPr>
          <a:xfrm>
            <a:off x="2745492" y="2459254"/>
            <a:ext cx="7102452" cy="364531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Seeing the Analytic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Seeing the Analytic In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4294967295"/>
          </p:nvPr>
        </p:nvSpPr>
        <p:spPr>
          <a:xfrm>
            <a:off x="1812836" y="1306931"/>
            <a:ext cx="6575322" cy="47429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/>
              <a:t>Once identity resolution/learning process is complete we create new anomalies based on new paths/actions that are rare for a particular population </a:t>
            </a:r>
            <a:r>
              <a:rPr lang="en-US" sz="1800" dirty="0" err="1"/>
              <a:t>profiel</a:t>
            </a:r>
            <a:endParaRPr lang="en-US" sz="1800" dirty="0"/>
          </a:p>
        </p:txBody>
      </p:sp>
      <p:pic>
        <p:nvPicPr>
          <p:cNvPr id="17" name="image13.png" descr="Screen Shot 2014-07-07 at 11.48.16 PM.png"/>
          <p:cNvPicPr/>
          <p:nvPr/>
        </p:nvPicPr>
        <p:blipFill>
          <a:blip r:embed="rId2">
            <a:extLst/>
          </a:blip>
          <a:srcRect l="11620"/>
          <a:stretch>
            <a:fillRect/>
          </a:stretch>
        </p:blipFill>
        <p:spPr>
          <a:xfrm>
            <a:off x="2348570" y="2499702"/>
            <a:ext cx="7499374" cy="3604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14.png" descr="Screen Shot 2014-06-30 at 6.43.01 PM.png"/>
          <p:cNvPicPr/>
          <p:nvPr/>
        </p:nvPicPr>
        <p:blipFill>
          <a:blip r:embed="rId3">
            <a:extLst/>
          </a:blip>
          <a:srcRect l="3135" t="31713" r="84371" b="54345"/>
          <a:stretch>
            <a:fillRect/>
          </a:stretch>
        </p:blipFill>
        <p:spPr>
          <a:xfrm flipH="1">
            <a:off x="8077945" y="4873331"/>
            <a:ext cx="457204" cy="4212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image14.png" descr="Screen Shot 2014-06-30 at 6.43.01 PM.png"/>
          <p:cNvPicPr/>
          <p:nvPr/>
        </p:nvPicPr>
        <p:blipFill>
          <a:blip r:embed="rId3">
            <a:extLst/>
          </a:blip>
          <a:srcRect l="26989" t="23208" r="48156" b="11287"/>
          <a:stretch>
            <a:fillRect/>
          </a:stretch>
        </p:blipFill>
        <p:spPr>
          <a:xfrm rot="16200000">
            <a:off x="8015503" y="5212117"/>
            <a:ext cx="1374651" cy="13995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Shape 395"/>
          <p:cNvSpPr/>
          <p:nvPr/>
        </p:nvSpPr>
        <p:spPr>
          <a:xfrm>
            <a:off x="8003050" y="4797132"/>
            <a:ext cx="565333" cy="497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9050">
            <a:solidFill>
              <a:srgbClr val="FF0000"/>
            </a:solidFill>
            <a:prstDash val="sysDash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23" name="Shape 396"/>
          <p:cNvSpPr/>
          <p:nvPr/>
        </p:nvSpPr>
        <p:spPr>
          <a:xfrm>
            <a:off x="8003050" y="5045880"/>
            <a:ext cx="125198" cy="1154157"/>
          </a:xfrm>
          <a:prstGeom prst="line">
            <a:avLst/>
          </a:prstGeom>
          <a:ln w="25400">
            <a:solid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200"/>
          </a:p>
        </p:txBody>
      </p:sp>
      <p:sp>
        <p:nvSpPr>
          <p:cNvPr id="24" name="Shape 397"/>
          <p:cNvSpPr/>
          <p:nvPr/>
        </p:nvSpPr>
        <p:spPr>
          <a:xfrm>
            <a:off x="8485591" y="4869988"/>
            <a:ext cx="917015" cy="795156"/>
          </a:xfrm>
          <a:prstGeom prst="line">
            <a:avLst/>
          </a:prstGeom>
          <a:ln w="25400">
            <a:solid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200"/>
          </a:p>
        </p:txBody>
      </p:sp>
      <p:sp>
        <p:nvSpPr>
          <p:cNvPr id="25" name="Left Arrow 24"/>
          <p:cNvSpPr/>
          <p:nvPr/>
        </p:nvSpPr>
        <p:spPr>
          <a:xfrm rot="7856309">
            <a:off x="8902161" y="4673627"/>
            <a:ext cx="505831" cy="733659"/>
          </a:xfrm>
          <a:prstGeom prst="leftArrow">
            <a:avLst/>
          </a:prstGeom>
          <a:solidFill>
            <a:srgbClr val="FF0000"/>
          </a:solidFill>
          <a:ln w="11429" cap="flat">
            <a:solidFill>
              <a:srgbClr val="FF0000"/>
            </a:solidFill>
            <a:prstDash val="solid"/>
            <a:bevel/>
          </a:ln>
          <a:effectLst>
            <a:outerShdw blurRad="50800" dist="25400" dir="5400000" rotWithShape="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893407" y="4205055"/>
            <a:ext cx="169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rgbClr val="FF0000"/>
                </a:solidFill>
              </a:rPr>
              <a:t>Lightweight Webshell in the DMZ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9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812836" y="1306931"/>
            <a:ext cx="8922220" cy="47429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/>
              <a:t>New approaches in machine learning and data science can help improve lateral movement detection. </a:t>
            </a:r>
          </a:p>
          <a:p>
            <a:r>
              <a:rPr lang="en-US" sz="2400" dirty="0"/>
              <a:t>Establish behavioral patterns based on data driven approaches can provide tools for detecting and predicting unusual, high risk and malicious behavior patterns in users and use of assets. </a:t>
            </a:r>
          </a:p>
          <a:p>
            <a:endParaRPr lang="en-US" sz="2400" dirty="0"/>
          </a:p>
          <a:p>
            <a:r>
              <a:rPr lang="en-US" sz="2400" dirty="0"/>
              <a:t>We have been successful catching </a:t>
            </a:r>
            <a:r>
              <a:rPr lang="en-US" sz="2400" dirty="0" err="1"/>
              <a:t>webshells</a:t>
            </a:r>
            <a:r>
              <a:rPr lang="en-US" sz="2400" dirty="0"/>
              <a:t> and new kinds of in memory malware using the rare path approach</a:t>
            </a:r>
          </a:p>
          <a:p>
            <a:pPr lvl="1"/>
            <a:r>
              <a:rPr lang="en-US" dirty="0" smtClean="0"/>
              <a:t>U</a:t>
            </a:r>
            <a:r>
              <a:rPr lang="en-US" dirty="0"/>
              <a:t>-&gt;S</a:t>
            </a:r>
          </a:p>
          <a:p>
            <a:pPr lvl="1"/>
            <a:r>
              <a:rPr lang="en-US" dirty="0"/>
              <a:t>S-&gt;U !! </a:t>
            </a:r>
          </a:p>
          <a:p>
            <a:pPr lvl="1"/>
            <a:r>
              <a:rPr lang="en-US" dirty="0"/>
              <a:t>U-&gt;U (LAN to LAN)</a:t>
            </a:r>
          </a:p>
          <a:p>
            <a:pPr lvl="1"/>
            <a:r>
              <a:rPr lang="en-US" dirty="0"/>
              <a:t>S-&gt;S (DMZ to LAN)!!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UBA Screens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W</a:t>
            </a:r>
            <a:r>
              <a:rPr lang="en-US" dirty="0" smtClean="0"/>
              <a:t>e Covered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 Defense</a:t>
            </a:r>
          </a:p>
          <a:p>
            <a:r>
              <a:rPr lang="en-US" dirty="0" smtClean="0"/>
              <a:t>Case Study 1: Detecting Exploit Delivery Patterns</a:t>
            </a:r>
          </a:p>
          <a:p>
            <a:r>
              <a:rPr lang="en-US" dirty="0" smtClean="0"/>
              <a:t>Case Study 2: </a:t>
            </a:r>
            <a:r>
              <a:rPr lang="en-US" dirty="0" err="1" smtClean="0"/>
              <a:t>Webshells</a:t>
            </a:r>
            <a:r>
              <a:rPr lang="en-US" dirty="0" smtClean="0"/>
              <a:t> at the Perimeter</a:t>
            </a:r>
          </a:p>
          <a:p>
            <a:pPr lvl="1"/>
            <a:r>
              <a:rPr lang="en-US" dirty="0" smtClean="0"/>
              <a:t>Lateral Movement Models</a:t>
            </a:r>
          </a:p>
          <a:p>
            <a:pPr lvl="1"/>
            <a:r>
              <a:rPr lang="en-US" dirty="0" smtClean="0"/>
              <a:t>Device Fingerprinting Models</a:t>
            </a:r>
          </a:p>
          <a:p>
            <a:pPr lvl="1"/>
            <a:endParaRPr lang="en-US" dirty="0"/>
          </a:p>
          <a:p>
            <a:r>
              <a:rPr lang="en-US" dirty="0" smtClean="0"/>
              <a:t>If time jump on to live system (POC live analysis of the power of many models/central nervous system/next gen SIEM): </a:t>
            </a:r>
            <a:r>
              <a:rPr lang="en-US" dirty="0" smtClean="0">
                <a:hlinkClick r:id="rId2"/>
              </a:rPr>
              <a:t>demo link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7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163639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Current status quo, is driven by adversaries developing and introducing changes in their TTPs, bypassing all current detection technologies.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12-18 at 11.33.32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3238500"/>
            <a:ext cx="7632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1: Break the problem in to use cases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11"/>
          <a:stretch/>
        </p:blipFill>
        <p:spPr>
          <a:xfrm>
            <a:off x="1669253" y="1471138"/>
            <a:ext cx="4678815" cy="1524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Advesarial Models</a:t>
            </a:r>
            <a:endParaRPr lang="en-US" dirty="0"/>
          </a:p>
        </p:txBody>
      </p:sp>
      <p:pic>
        <p:nvPicPr>
          <p:cNvPr id="4" name="Picture 3" descr="adversary-capability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 b="2904"/>
          <a:stretch/>
        </p:blipFill>
        <p:spPr>
          <a:xfrm>
            <a:off x="4086759" y="1600201"/>
            <a:ext cx="6124041" cy="45259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762132" y="1599098"/>
            <a:ext cx="21998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Machine Learning Looses Effectiveness the more complex the adversary</a:t>
            </a:r>
          </a:p>
        </p:txBody>
      </p:sp>
    </p:spTree>
    <p:extLst>
      <p:ext uri="{BB962C8B-B14F-4D97-AF65-F5344CB8AC3E}">
        <p14:creationId xmlns:p14="http://schemas.microsoft.com/office/powerpoint/2010/main" val="49845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Advesarial Models</a:t>
            </a:r>
            <a:endParaRPr lang="en-US" dirty="0"/>
          </a:p>
        </p:txBody>
      </p:sp>
      <p:pic>
        <p:nvPicPr>
          <p:cNvPr id="4" name="Picture 3" descr="adversary-capability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 b="2904"/>
          <a:stretch/>
        </p:blipFill>
        <p:spPr>
          <a:xfrm>
            <a:off x="4086759" y="1600201"/>
            <a:ext cx="6124041" cy="452596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239" y="3048000"/>
            <a:ext cx="8623905" cy="3289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87806" y="3543905"/>
            <a:ext cx="189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Automatable Actions: Good for 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87806" y="1809449"/>
            <a:ext cx="189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Non-Automatable Actions: Hybrid Human/Computer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2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= Compression?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600201"/>
            <a:ext cx="8229600" cy="7741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There is a duality between learning and compression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3286" y="4708528"/>
            <a:ext cx="189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 Total Size = 1 GB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97130" y="3954141"/>
            <a:ext cx="695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89532" y="3976228"/>
            <a:ext cx="739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66766" y="4464230"/>
            <a:ext cx="2244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Learned </a:t>
            </a:r>
            <a:r>
              <a:rPr lang="en-US" dirty="0"/>
              <a:t>o</a:t>
            </a:r>
            <a:r>
              <a:rPr lang="en-US" dirty="0"/>
              <a:t>utput is a set of “coefficients”</a:t>
            </a:r>
          </a:p>
          <a:p>
            <a:endParaRPr lang="en-US" dirty="0"/>
          </a:p>
          <a:p>
            <a:r>
              <a:rPr lang="en-US" dirty="0"/>
              <a:t>Total Output </a:t>
            </a:r>
            <a:r>
              <a:rPr lang="en-US" dirty="0"/>
              <a:t>S</a:t>
            </a:r>
            <a:r>
              <a:rPr lang="en-US" dirty="0"/>
              <a:t>ize =  1K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170174" y="2981739"/>
            <a:ext cx="1866348" cy="1917819"/>
          </a:xfrm>
          <a:prstGeom prst="roundRect">
            <a:avLst>
              <a:gd name="adj" fmla="val 2759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Learning Machine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978822" y="3199755"/>
          <a:ext cx="2312688" cy="1691652"/>
        </p:xfrm>
        <a:graphic>
          <a:graphicData uri="http://schemas.openxmlformats.org/drawingml/2006/table">
            <a:tbl>
              <a:tblPr/>
              <a:tblGrid>
                <a:gridCol w="881648"/>
                <a:gridCol w="416440"/>
                <a:gridCol w="530740"/>
                <a:gridCol w="483860"/>
              </a:tblGrid>
              <a:tr h="231660"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Primary Key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Time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ヒラギノ角ゴ ProN W3" charset="-128"/>
                          <a:cs typeface="+mn-cs"/>
                        </a:rPr>
                        <a:t>UserID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ヒラギノ角ゴ ProN W3" charset="-128"/>
                      </a:endParaRP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Count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</a:tr>
              <a:tr h="231660"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Row 1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31660"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Row 2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31660"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Row 3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31660"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31660"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Row N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-128"/>
                        </a:rPr>
                        <a:t>…</a:t>
                      </a:r>
                    </a:p>
                  </a:txBody>
                  <a:tcPr marL="51430" marR="51430" marT="34291" marB="342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45" y="2286002"/>
            <a:ext cx="737226" cy="596347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7966766" y="3793348"/>
          <a:ext cx="2106712" cy="64008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420633"/>
                <a:gridCol w="420633"/>
                <a:gridCol w="420633"/>
                <a:gridCol w="424180"/>
                <a:gridCol w="42063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3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= Compression?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600201"/>
            <a:ext cx="8229600" cy="7741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Example of Linear Regression in 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37046" y="3954141"/>
            <a:ext cx="333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89532" y="3976228"/>
            <a:ext cx="739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70174" y="2981739"/>
            <a:ext cx="1866348" cy="1917819"/>
          </a:xfrm>
          <a:prstGeom prst="roundRect">
            <a:avLst>
              <a:gd name="adj" fmla="val 2759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Learning Machine: R Linear Model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45" y="2286002"/>
            <a:ext cx="737226" cy="596347"/>
          </a:xfrm>
          <a:prstGeom prst="rect">
            <a:avLst/>
          </a:prstGeom>
        </p:spPr>
      </p:pic>
      <p:pic>
        <p:nvPicPr>
          <p:cNvPr id="4" name="Picture 3" descr="Screen Shot 2016-01-11 at 12.23.29 P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0" b="14441"/>
          <a:stretch/>
        </p:blipFill>
        <p:spPr>
          <a:xfrm>
            <a:off x="1663359" y="2374349"/>
            <a:ext cx="3096381" cy="406031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349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= Compression?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600201"/>
            <a:ext cx="8229600" cy="77414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Train a model to predict mpg as a function of car weight, number of cylinders and displacement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37046" y="3954141"/>
            <a:ext cx="333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89532" y="3976228"/>
            <a:ext cx="739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70174" y="2981739"/>
            <a:ext cx="1866348" cy="1917819"/>
          </a:xfrm>
          <a:prstGeom prst="roundRect">
            <a:avLst>
              <a:gd name="adj" fmla="val 2759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Learning Machine: R Linear Model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45" y="2286002"/>
            <a:ext cx="737226" cy="596347"/>
          </a:xfrm>
          <a:prstGeom prst="rect">
            <a:avLst/>
          </a:prstGeom>
        </p:spPr>
      </p:pic>
      <p:pic>
        <p:nvPicPr>
          <p:cNvPr id="4" name="Picture 3" descr="Screen Shot 2016-01-11 at 12.23.29 P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0" b="14441"/>
          <a:stretch/>
        </p:blipFill>
        <p:spPr>
          <a:xfrm>
            <a:off x="1663359" y="2374349"/>
            <a:ext cx="3096381" cy="406031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7518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= Compression?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600201"/>
            <a:ext cx="8229600" cy="77414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Train a model to predict mpg as a function of car weight, number of cylinders and displacement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37046" y="3954141"/>
            <a:ext cx="333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89532" y="3976228"/>
            <a:ext cx="739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70174" y="2981739"/>
            <a:ext cx="1866348" cy="1917819"/>
          </a:xfrm>
          <a:prstGeom prst="roundRect">
            <a:avLst>
              <a:gd name="adj" fmla="val 2759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Learning Machine: R Linear Model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45" y="2286002"/>
            <a:ext cx="737226" cy="596347"/>
          </a:xfrm>
          <a:prstGeom prst="rect">
            <a:avLst/>
          </a:prstGeom>
        </p:spPr>
      </p:pic>
      <p:pic>
        <p:nvPicPr>
          <p:cNvPr id="4" name="Picture 3" descr="Screen Shot 2016-01-11 at 12.23.29 P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0" b="14441"/>
          <a:stretch/>
        </p:blipFill>
        <p:spPr>
          <a:xfrm>
            <a:off x="1663359" y="2374349"/>
            <a:ext cx="3096381" cy="406031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Screen Shot 2016-01-10 at 11.29.19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40" y="5157856"/>
            <a:ext cx="3544956" cy="3302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566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= Compression?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600201"/>
            <a:ext cx="8229600" cy="77414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overall input data is reduced in a “compressed form” to use in future predictions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37046" y="3954141"/>
            <a:ext cx="333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89532" y="3976228"/>
            <a:ext cx="739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70174" y="2981739"/>
            <a:ext cx="1866348" cy="1917819"/>
          </a:xfrm>
          <a:prstGeom prst="roundRect">
            <a:avLst>
              <a:gd name="adj" fmla="val 2759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Learning Machine: R Linear Model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45" y="2286002"/>
            <a:ext cx="737226" cy="596347"/>
          </a:xfrm>
          <a:prstGeom prst="rect">
            <a:avLst/>
          </a:prstGeom>
        </p:spPr>
      </p:pic>
      <p:pic>
        <p:nvPicPr>
          <p:cNvPr id="4" name="Picture 3" descr="Screen Shot 2016-01-11 at 12.23.29 P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0" b="14441"/>
          <a:stretch/>
        </p:blipFill>
        <p:spPr>
          <a:xfrm>
            <a:off x="1663359" y="2374349"/>
            <a:ext cx="3096381" cy="406031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Screen Shot 2016-01-10 at 11.29.19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40" y="5157856"/>
            <a:ext cx="3544956" cy="330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Screen Shot 2016-01-11 at 12.30.07 P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96" y="3785810"/>
            <a:ext cx="2648857" cy="37495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89342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= Compression?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600201"/>
            <a:ext cx="8229600" cy="77414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This process is extremely brittle in terms of modeling a changing signal or an adversary that changes patterns over time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37046" y="3954141"/>
            <a:ext cx="333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89532" y="3976228"/>
            <a:ext cx="739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70174" y="2981739"/>
            <a:ext cx="1866348" cy="1917819"/>
          </a:xfrm>
          <a:prstGeom prst="roundRect">
            <a:avLst>
              <a:gd name="adj" fmla="val 2759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Learning Machine: R Linear Model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45" y="2286002"/>
            <a:ext cx="737226" cy="596347"/>
          </a:xfrm>
          <a:prstGeom prst="rect">
            <a:avLst/>
          </a:prstGeom>
        </p:spPr>
      </p:pic>
      <p:pic>
        <p:nvPicPr>
          <p:cNvPr id="4" name="Picture 3" descr="Screen Shot 2016-01-11 at 12.23.29 P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0" b="14441"/>
          <a:stretch/>
        </p:blipFill>
        <p:spPr>
          <a:xfrm>
            <a:off x="1663359" y="2374349"/>
            <a:ext cx="3096381" cy="406031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Screen Shot 2016-01-10 at 11.29.19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40" y="5157856"/>
            <a:ext cx="3544956" cy="330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Screen Shot 2016-01-10 at 7.37.28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4"/>
          <a:stretch/>
        </p:blipFill>
        <p:spPr>
          <a:xfrm>
            <a:off x="7862957" y="2628350"/>
            <a:ext cx="2672522" cy="24130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500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= Compression?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600201"/>
            <a:ext cx="8229600" cy="77414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simple linear model gives us output that separates the </a:t>
            </a:r>
            <a:r>
              <a:rPr lang="en-US" b="1" dirty="0" smtClean="0"/>
              <a:t>Signal</a:t>
            </a:r>
            <a:r>
              <a:rPr lang="en-US" dirty="0" smtClean="0"/>
              <a:t> from the </a:t>
            </a:r>
            <a:r>
              <a:rPr lang="en-US" b="1" dirty="0" smtClean="0"/>
              <a:t>Noise </a:t>
            </a:r>
            <a:r>
              <a:rPr lang="en-US" dirty="0" smtClean="0"/>
              <a:t>(this is not always possible with a model)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37046" y="3954141"/>
            <a:ext cx="333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89532" y="3976228"/>
            <a:ext cx="739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70174" y="2981739"/>
            <a:ext cx="1866348" cy="1917819"/>
          </a:xfrm>
          <a:prstGeom prst="roundRect">
            <a:avLst>
              <a:gd name="adj" fmla="val 2759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Learning Machine: R Linear Model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45" y="2286002"/>
            <a:ext cx="737226" cy="596347"/>
          </a:xfrm>
          <a:prstGeom prst="rect">
            <a:avLst/>
          </a:prstGeom>
        </p:spPr>
      </p:pic>
      <p:pic>
        <p:nvPicPr>
          <p:cNvPr id="4" name="Picture 3" descr="Screen Shot 2016-01-11 at 12.23.29 P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0" b="14441"/>
          <a:stretch/>
        </p:blipFill>
        <p:spPr>
          <a:xfrm>
            <a:off x="1663359" y="2374349"/>
            <a:ext cx="3096381" cy="406031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Screen Shot 2016-01-10 at 11.29.19 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40" y="5157856"/>
            <a:ext cx="3544956" cy="330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Screen Shot 2016-01-10 at 7.37.28 PM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4"/>
          <a:stretch/>
        </p:blipFill>
        <p:spPr>
          <a:xfrm>
            <a:off x="7862957" y="2628350"/>
            <a:ext cx="2672522" cy="24130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1784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= Compression?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600201"/>
            <a:ext cx="8229600" cy="7741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Real example of random forest trained on C2 traffic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45596" y="3954141"/>
            <a:ext cx="1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89532" y="3976228"/>
            <a:ext cx="739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70174" y="2981739"/>
            <a:ext cx="1866348" cy="1917819"/>
          </a:xfrm>
          <a:prstGeom prst="roundRect">
            <a:avLst>
              <a:gd name="adj" fmla="val 2759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Learning Machine: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MLLib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Random Forest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45" y="2286002"/>
            <a:ext cx="737226" cy="596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24" y="2805277"/>
            <a:ext cx="3345773" cy="250936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Screen Shot 2016-01-13 at 1.32.45 A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0192"/>
          <a:stretch/>
        </p:blipFill>
        <p:spPr>
          <a:xfrm>
            <a:off x="7829445" y="2286001"/>
            <a:ext cx="2734297" cy="355398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614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2: Find what use cases have highest security impact</a:t>
            </a:r>
            <a:endParaRPr lang="en-US" sz="2800" dirty="0"/>
          </a:p>
        </p:txBody>
      </p:sp>
      <p:pic>
        <p:nvPicPr>
          <p:cNvPr id="4" name="Picture 3" descr="Screen Shot 2016-08-03 at 3.36.32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04"/>
          <a:stretch/>
        </p:blipFill>
        <p:spPr>
          <a:xfrm>
            <a:off x="1669253" y="1471138"/>
            <a:ext cx="4678815" cy="3521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183" y="46230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= Compression?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200" y="1600201"/>
            <a:ext cx="8229600" cy="7741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Each Model can be batch, real-time or hybrid mode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45596" y="3954141"/>
            <a:ext cx="1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599824" y="2286002"/>
            <a:ext cx="8954856" cy="4032582"/>
            <a:chOff x="1599824" y="2286002"/>
            <a:chExt cx="8954856" cy="403258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7491329" y="4321032"/>
              <a:ext cx="0" cy="108680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745" y="2286002"/>
              <a:ext cx="737226" cy="59634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9824" y="2805277"/>
              <a:ext cx="3345773" cy="250936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14" name="Picture 13" descr="Screen Shot 2016-01-13 at 11.19.40 AM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263" y="5596987"/>
              <a:ext cx="8071417" cy="72159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18" name="Picture 17" descr="Screen Shot 2016-01-13 at 11.25.44 AM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180" y="3031341"/>
              <a:ext cx="5214230" cy="176984"/>
            </a:xfrm>
            <a:prstGeom prst="rect">
              <a:avLst/>
            </a:prstGeom>
          </p:spPr>
        </p:pic>
        <p:pic>
          <p:nvPicPr>
            <p:cNvPr id="4" name="Picture 3" descr="Screen Shot 2016-01-14 at 8.48.42 PM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88" b="14114"/>
            <a:stretch/>
          </p:blipFill>
          <p:spPr>
            <a:xfrm>
              <a:off x="5213180" y="3777243"/>
              <a:ext cx="5341500" cy="353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4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+ Sequencing the Security DNA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21708" y="1699569"/>
            <a:ext cx="8229600" cy="894347"/>
          </a:xfrm>
        </p:spPr>
        <p:txBody>
          <a:bodyPr>
            <a:normAutofit/>
          </a:bodyPr>
          <a:lstStyle/>
          <a:p>
            <a:r>
              <a:rPr lang="en-US" dirty="0" smtClean="0"/>
              <a:t>We parallelize across many nodes (JVMs) and use both real time and batch computations</a:t>
            </a:r>
            <a:endParaRPr lang="en-US" dirty="0"/>
          </a:p>
        </p:txBody>
      </p:sp>
      <p:pic>
        <p:nvPicPr>
          <p:cNvPr id="5" name="Picture 4" descr="Screen Shot 2016-01-13 at 2.15.25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66" y="5630011"/>
            <a:ext cx="1313698" cy="992304"/>
          </a:xfrm>
          <a:prstGeom prst="rect">
            <a:avLst/>
          </a:prstGeom>
        </p:spPr>
      </p:pic>
      <p:sp>
        <p:nvSpPr>
          <p:cNvPr id="9" name="Process 8"/>
          <p:cNvSpPr/>
          <p:nvPr/>
        </p:nvSpPr>
        <p:spPr>
          <a:xfrm>
            <a:off x="3175000" y="2726266"/>
            <a:ext cx="7281334" cy="13462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rocess 9"/>
          <p:cNvSpPr/>
          <p:nvPr/>
        </p:nvSpPr>
        <p:spPr>
          <a:xfrm>
            <a:off x="3175000" y="4072466"/>
            <a:ext cx="7281334" cy="13462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cess 10"/>
          <p:cNvSpPr/>
          <p:nvPr/>
        </p:nvSpPr>
        <p:spPr>
          <a:xfrm>
            <a:off x="3175000" y="5418666"/>
            <a:ext cx="7281334" cy="13462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6-01-13 at 2.15.25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66" y="4233011"/>
            <a:ext cx="1313698" cy="992304"/>
          </a:xfrm>
          <a:prstGeom prst="rect">
            <a:avLst/>
          </a:prstGeom>
        </p:spPr>
      </p:pic>
      <p:pic>
        <p:nvPicPr>
          <p:cNvPr id="13" name="Picture 12" descr="Screen Shot 2016-01-13 at 2.15.25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04" y="2802144"/>
            <a:ext cx="1313698" cy="9923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75001" y="2726266"/>
            <a:ext cx="1669909" cy="1346200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75001" y="4072466"/>
            <a:ext cx="1669909" cy="1346200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175001" y="5418666"/>
            <a:ext cx="1669909" cy="1346200"/>
          </a:xfrm>
          <a:prstGeom prst="rect">
            <a:avLst/>
          </a:prstGeom>
          <a:ln w="22225" cap="flat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16" descr="storage-hadoo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364" y="3463186"/>
            <a:ext cx="368047" cy="368047"/>
          </a:xfrm>
          <a:prstGeom prst="rect">
            <a:avLst/>
          </a:prstGeom>
        </p:spPr>
      </p:pic>
      <p:pic>
        <p:nvPicPr>
          <p:cNvPr id="20" name="Picture 19" descr="desktop-black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51" y="3358432"/>
            <a:ext cx="628715" cy="604118"/>
          </a:xfrm>
          <a:prstGeom prst="rect">
            <a:avLst/>
          </a:prstGeom>
        </p:spPr>
      </p:pic>
      <p:pic>
        <p:nvPicPr>
          <p:cNvPr id="21" name="Picture 20" descr="storage-hadoo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07" y="4812161"/>
            <a:ext cx="368047" cy="368047"/>
          </a:xfrm>
          <a:prstGeom prst="rect">
            <a:avLst/>
          </a:prstGeom>
        </p:spPr>
      </p:pic>
      <p:pic>
        <p:nvPicPr>
          <p:cNvPr id="22" name="Picture 21" descr="desktop-black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94" y="4707407"/>
            <a:ext cx="628715" cy="604118"/>
          </a:xfrm>
          <a:prstGeom prst="rect">
            <a:avLst/>
          </a:prstGeom>
        </p:spPr>
      </p:pic>
      <p:pic>
        <p:nvPicPr>
          <p:cNvPr id="23" name="Picture 22" descr="storage-hadoo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07" y="6075338"/>
            <a:ext cx="368047" cy="368047"/>
          </a:xfrm>
          <a:prstGeom prst="rect">
            <a:avLst/>
          </a:prstGeom>
        </p:spPr>
      </p:pic>
      <p:pic>
        <p:nvPicPr>
          <p:cNvPr id="24" name="Picture 23" descr="desktop-black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94" y="5970584"/>
            <a:ext cx="628715" cy="60411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98093" y="2917963"/>
            <a:ext cx="7701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JVM 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98093" y="4233011"/>
            <a:ext cx="7701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JVM 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98093" y="5519008"/>
            <a:ext cx="7701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JVM 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83660" y="2917964"/>
            <a:ext cx="4427141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GET http</a:t>
            </a:r>
            <a:r>
              <a:rPr lang="en-US" sz="1200" b="1" dirty="0">
                <a:solidFill>
                  <a:srgbClr val="FF0000"/>
                </a:solidFill>
              </a:rPr>
              <a:t>://</a:t>
            </a:r>
            <a:r>
              <a:rPr lang="en-US" sz="1200" b="1" dirty="0" err="1">
                <a:solidFill>
                  <a:srgbClr val="FF0000"/>
                </a:solidFill>
              </a:rPr>
              <a:t>forbes.com</a:t>
            </a:r>
            <a:r>
              <a:rPr lang="en-US" sz="1200" b="1" dirty="0">
                <a:solidFill>
                  <a:srgbClr val="FF0000"/>
                </a:solidFill>
              </a:rPr>
              <a:t>/gels-contrariness-domain-</a:t>
            </a:r>
            <a:r>
              <a:rPr lang="en-US" sz="1200" b="1" dirty="0" err="1">
                <a:solidFill>
                  <a:srgbClr val="FF0000"/>
                </a:solidFill>
              </a:rPr>
              <a:t>punchable</a:t>
            </a:r>
            <a:r>
              <a:rPr lang="en-US" sz="1200" b="1" dirty="0">
                <a:solidFill>
                  <a:srgbClr val="FF0000"/>
                </a:solidFill>
              </a:rPr>
              <a:t>/</a:t>
            </a:r>
            <a:r>
              <a:rPr lang="en-US" sz="1200" b="1" dirty="0">
                <a:solidFill>
                  <a:srgbClr val="FF0000"/>
                </a:solidFill>
              </a:rPr>
              <a:t>" </a:t>
            </a:r>
            <a:endParaRPr lang="en-US" sz="1200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GET http</a:t>
            </a:r>
            <a:r>
              <a:rPr lang="en-US" sz="1200" b="1" dirty="0">
                <a:solidFill>
                  <a:srgbClr val="FF0000"/>
                </a:solidFill>
              </a:rPr>
              <a:t>://portcullisesposturen.europartsplus.org</a:t>
            </a:r>
            <a:r>
              <a:rPr lang="en-US" sz="1200" b="1" dirty="0">
                <a:solidFill>
                  <a:srgbClr val="FF0000"/>
                </a:solidFill>
              </a:rPr>
              <a:t>/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POST http://dpckd2ftmf7lelsa.jjeyd2u37an30.com/</a:t>
            </a:r>
            <a:endParaRPr lang="en-US" sz="1200" b="1" dirty="0">
              <a:solidFill>
                <a:srgbClr val="FF0000"/>
              </a:solidFill>
            </a:endParaRPr>
          </a:p>
        </p:txBody>
      </p:sp>
      <p:pic>
        <p:nvPicPr>
          <p:cNvPr id="28" name="Picture 27" descr="person-lightorange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95" y="3011167"/>
            <a:ext cx="635000" cy="694531"/>
          </a:xfrm>
          <a:prstGeom prst="rect">
            <a:avLst/>
          </a:prstGeom>
        </p:spPr>
      </p:pic>
      <p:pic>
        <p:nvPicPr>
          <p:cNvPr id="29" name="Picture 28" descr="person-blue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31" y="4518939"/>
            <a:ext cx="645765" cy="706376"/>
          </a:xfrm>
          <a:prstGeom prst="rect">
            <a:avLst/>
          </a:prstGeom>
        </p:spPr>
      </p:pic>
      <p:pic>
        <p:nvPicPr>
          <p:cNvPr id="30" name="Picture 29" descr="user,-female-black-2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39" y="5820369"/>
            <a:ext cx="628521" cy="68035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783659" y="4291909"/>
            <a:ext cx="9860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GET http</a:t>
            </a:r>
            <a:r>
              <a:rPr lang="en-US" sz="1200" b="1" dirty="0"/>
              <a:t>:/</a:t>
            </a:r>
            <a:r>
              <a:rPr lang="en-US" sz="1200" b="1" dirty="0"/>
              <a:t>/</a:t>
            </a:r>
            <a:r>
              <a:rPr lang="en-US" sz="1200" b="1" dirty="0" err="1"/>
              <a:t>youtube.com</a:t>
            </a:r>
            <a:r>
              <a:rPr lang="en-US" sz="1200" b="1" dirty="0"/>
              <a:t>/</a:t>
            </a:r>
            <a:endParaRPr lang="en-US" sz="1200" b="1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GET http</a:t>
            </a:r>
            <a:r>
              <a:rPr lang="en-US" sz="1200" b="1" dirty="0"/>
              <a:t>://</a:t>
            </a:r>
            <a:r>
              <a:rPr lang="en-US" sz="1200" b="1" dirty="0" err="1"/>
              <a:t>avazudsp.net</a:t>
            </a:r>
            <a:r>
              <a:rPr lang="en-US" sz="1200" b="1" dirty="0"/>
              <a:t>/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GET http://</a:t>
            </a:r>
            <a:r>
              <a:rPr lang="en-US" sz="1200" b="1" dirty="0">
                <a:solidFill>
                  <a:srgbClr val="000000"/>
                </a:solidFill>
              </a:rPr>
              <a:t>betradar.com/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GET http://</a:t>
            </a:r>
            <a:r>
              <a:rPr lang="en-US" sz="1200" b="1" dirty="0" err="1"/>
              <a:t>displaymarketplace.com</a:t>
            </a:r>
            <a:r>
              <a:rPr lang="en-US" sz="1200" b="1" dirty="0"/>
              <a:t>/</a:t>
            </a:r>
            <a:endParaRPr lang="en-US" sz="1200" b="1" dirty="0"/>
          </a:p>
        </p:txBody>
      </p:sp>
      <p:sp>
        <p:nvSpPr>
          <p:cNvPr id="32" name="Rectangle 31"/>
          <p:cNvSpPr/>
          <p:nvPr/>
        </p:nvSpPr>
        <p:spPr>
          <a:xfrm>
            <a:off x="5936059" y="5611915"/>
            <a:ext cx="9860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GET http</a:t>
            </a:r>
            <a:r>
              <a:rPr lang="en-US" sz="1200" b="1" dirty="0"/>
              <a:t>:/</a:t>
            </a:r>
            <a:r>
              <a:rPr lang="en-US" sz="1200" b="1" dirty="0" err="1"/>
              <a:t>clickable.net</a:t>
            </a:r>
            <a:r>
              <a:rPr lang="en-US" sz="1200" b="1" dirty="0"/>
              <a:t>/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GET http://</a:t>
            </a:r>
            <a:r>
              <a:rPr lang="en-US" sz="1200" b="1" dirty="0" err="1"/>
              <a:t>vuiviet.vn</a:t>
            </a:r>
            <a:r>
              <a:rPr lang="en-US" sz="1200" b="1" dirty="0"/>
              <a:t>/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GET </a:t>
            </a:r>
            <a:r>
              <a:rPr lang="en-US" sz="1200" b="1" dirty="0">
                <a:solidFill>
                  <a:srgbClr val="000000"/>
                </a:solidFill>
              </a:rPr>
              <a:t>http://</a:t>
            </a:r>
            <a:r>
              <a:rPr lang="en-US" sz="1200" b="1" dirty="0">
                <a:solidFill>
                  <a:srgbClr val="000000"/>
                </a:solidFill>
              </a:rPr>
              <a:t>homedepotemail.com/ </a:t>
            </a:r>
            <a:endParaRPr lang="en-US" sz="1200" b="1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GET http://</a:t>
            </a:r>
            <a:r>
              <a:rPr lang="en-US" sz="1200" b="1" dirty="0" err="1"/>
              <a:t>css-</a:t>
            </a:r>
            <a:r>
              <a:rPr lang="en-US" sz="1200" b="1" dirty="0" err="1"/>
              <a:t>tricks.com</a:t>
            </a:r>
            <a:r>
              <a:rPr lang="en-US" sz="1200" b="1" dirty="0"/>
              <a:t>/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64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3535</Words>
  <Application>Microsoft Macintosh PowerPoint</Application>
  <PresentationFormat>Widescreen</PresentationFormat>
  <Paragraphs>636</Paragraphs>
  <Slides>91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6" baseType="lpstr">
      <vt:lpstr>Avenir Roman</vt:lpstr>
      <vt:lpstr>Calibri</vt:lpstr>
      <vt:lpstr>Calibri Light</vt:lpstr>
      <vt:lpstr>CiscoSans ExtraLight</vt:lpstr>
      <vt:lpstr>CiscoSans Thin</vt:lpstr>
      <vt:lpstr>Georgia</vt:lpstr>
      <vt:lpstr>Helvetica</vt:lpstr>
      <vt:lpstr>Mangal</vt:lpstr>
      <vt:lpstr>ＭＳ Ｐゴシック</vt:lpstr>
      <vt:lpstr>Myriad Pro</vt:lpstr>
      <vt:lpstr>Wingdings</vt:lpstr>
      <vt:lpstr>ヒラギノ角ゴ ProN W3</vt:lpstr>
      <vt:lpstr>Arial</vt:lpstr>
      <vt:lpstr>Roboto</vt:lpstr>
      <vt:lpstr>Office Theme</vt:lpstr>
      <vt:lpstr>Behavioral Intrusion Detection at Scale:  Case Studies in Machine Learning</vt:lpstr>
      <vt:lpstr>Introduction</vt:lpstr>
      <vt:lpstr>Outline</vt:lpstr>
      <vt:lpstr>$whoami</vt:lpstr>
      <vt:lpstr>Research Background</vt:lpstr>
      <vt:lpstr>Data Driven Intrusion Detection</vt:lpstr>
      <vt:lpstr>The Lambda Defense: Decomposing Behaviors for Intrusion Detection</vt:lpstr>
      <vt:lpstr>Step 1: Break the problem in to use cases</vt:lpstr>
      <vt:lpstr>Step 2: Find what use cases have highest security impact</vt:lpstr>
      <vt:lpstr>Step 2: Find what use cases have highest security impact</vt:lpstr>
      <vt:lpstr>Step 2: Find what use cases have highest security impact</vt:lpstr>
      <vt:lpstr>Step 2: Find what use cases have highest security impact</vt:lpstr>
      <vt:lpstr>Step 3: Decompose the problem into two types of computation</vt:lpstr>
      <vt:lpstr>Step 3: Decompose the problem into two types of computation</vt:lpstr>
      <vt:lpstr>Step 3: Decompose the problem into two types of computation</vt:lpstr>
      <vt:lpstr>Step 3: Decompose the problem into two types of computation</vt:lpstr>
      <vt:lpstr>Step 3: Optimizing the use of technology for problem complexity</vt:lpstr>
      <vt:lpstr>Step 4: Build an ML Model for each important sub-behavior</vt:lpstr>
      <vt:lpstr>Step 4: Build an ML Model for each important sub-behavior</vt:lpstr>
      <vt:lpstr>Step 5:  Operationalize the Model Life Cycle</vt:lpstr>
      <vt:lpstr>Step 5:  Operationalize the Model Life Cycle</vt:lpstr>
      <vt:lpstr>Step 5:  Operationalize the Model Life Cycle</vt:lpstr>
      <vt:lpstr>Step 5:  Operationalize the Model Life Cycle</vt:lpstr>
      <vt:lpstr>Step 5:  Operationalize the Model Life Cycle</vt:lpstr>
      <vt:lpstr>The Lambda Defense: A Complex Design Pattern</vt:lpstr>
      <vt:lpstr>One More Technical Definition</vt:lpstr>
      <vt:lpstr>Lambda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1</vt:lpstr>
      <vt:lpstr>Simplified attack chain</vt:lpstr>
      <vt:lpstr>PowerPoint Presentation</vt:lpstr>
      <vt:lpstr>PowerPoint Presentation</vt:lpstr>
      <vt:lpstr>Successful Exploit Chain Post Phish (Angler EK)</vt:lpstr>
      <vt:lpstr>This is what it looks like in web proxy logs </vt:lpstr>
      <vt:lpstr>Ransomware is a frequent Payload</vt:lpstr>
      <vt:lpstr>Lambda Defense: Exploit Chain Decomposition</vt:lpstr>
      <vt:lpstr>OSS Solution: Aktaion Detection Workflow</vt:lpstr>
      <vt:lpstr>Mapping Available Data to a ML Solution </vt:lpstr>
      <vt:lpstr>Building a Random Forest</vt:lpstr>
      <vt:lpstr>Radom Forest Using Splunks Machine Learning Toolkit</vt:lpstr>
      <vt:lpstr>Data Sets Used To Train the Model</vt:lpstr>
      <vt:lpstr>Aktaion Logical Workflow</vt:lpstr>
      <vt:lpstr>What is a GPO?</vt:lpstr>
      <vt:lpstr>Advantages of using GPOs</vt:lpstr>
      <vt:lpstr>Machine Learning + GPO = Active Defense.</vt:lpstr>
      <vt:lpstr>Proof of Concept</vt:lpstr>
      <vt:lpstr>Proof of Concept</vt:lpstr>
      <vt:lpstr>Proof of Concept</vt:lpstr>
      <vt:lpstr>Proof of Concept</vt:lpstr>
      <vt:lpstr>Proof of Concept</vt:lpstr>
      <vt:lpstr>Case Study 2</vt:lpstr>
      <vt:lpstr>What is a webshell</vt:lpstr>
      <vt:lpstr>Example of an exploit campaign using webshell</vt:lpstr>
      <vt:lpstr>Lambda Defense: Webshell Decomposition </vt:lpstr>
      <vt:lpstr>Perimeter assets can become unexpected back doors</vt:lpstr>
      <vt:lpstr>Do you think they might use same credentials internally? Maybe mail clients? Storage?</vt:lpstr>
      <vt:lpstr>What is a webshell</vt:lpstr>
      <vt:lpstr>Webshells can be powerful weapons</vt:lpstr>
      <vt:lpstr>Some examples of webshells</vt:lpstr>
      <vt:lpstr>Appendix</vt:lpstr>
      <vt:lpstr>Common functions of Webshells</vt:lpstr>
      <vt:lpstr>Webshells can provide further access </vt:lpstr>
      <vt:lpstr>How are these webshells delivered?</vt:lpstr>
      <vt:lpstr>Detecting Webshells</vt:lpstr>
      <vt:lpstr>Mining For Relationship Anomalies</vt:lpstr>
      <vt:lpstr>Beyond the Indicator</vt:lpstr>
      <vt:lpstr>Seeing the Analytic In Action</vt:lpstr>
      <vt:lpstr>Seeing the Analytic In Action</vt:lpstr>
      <vt:lpstr>Seeing the Analytic In Action</vt:lpstr>
      <vt:lpstr>PowerPoint Presentation</vt:lpstr>
      <vt:lpstr>Conclusions &amp; UBA Screens</vt:lpstr>
      <vt:lpstr>What We Covered</vt:lpstr>
      <vt:lpstr>Q&amp;A</vt:lpstr>
      <vt:lpstr>Adversarial Drift</vt:lpstr>
      <vt:lpstr>Advesarial Models</vt:lpstr>
      <vt:lpstr>Advesarial Models</vt:lpstr>
      <vt:lpstr>Learning = Compression?</vt:lpstr>
      <vt:lpstr>Learning = Compression?</vt:lpstr>
      <vt:lpstr>Learning = Compression?</vt:lpstr>
      <vt:lpstr>Learning = Compression?</vt:lpstr>
      <vt:lpstr>Learning = Compression?</vt:lpstr>
      <vt:lpstr>Learning = Compression?</vt:lpstr>
      <vt:lpstr>Learning = Compression?</vt:lpstr>
      <vt:lpstr>Learning = Compression?</vt:lpstr>
      <vt:lpstr>Learning = Compression?</vt:lpstr>
      <vt:lpstr>ML + Sequencing the Security DNA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Zadeh</dc:creator>
  <cp:lastModifiedBy>Joseph Zadeh</cp:lastModifiedBy>
  <cp:revision>28</cp:revision>
  <dcterms:created xsi:type="dcterms:W3CDTF">2017-03-27T20:02:13Z</dcterms:created>
  <dcterms:modified xsi:type="dcterms:W3CDTF">2017-03-29T02:50:35Z</dcterms:modified>
</cp:coreProperties>
</file>